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3" r:id="rId7"/>
    <p:sldId id="265" r:id="rId8"/>
    <p:sldId id="266" r:id="rId9"/>
    <p:sldId id="262" r:id="rId10"/>
    <p:sldId id="267" r:id="rId11"/>
    <p:sldId id="270" r:id="rId12"/>
    <p:sldId id="269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71" r:id="rId23"/>
    <p:sldId id="26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5831E-01B0-40BD-923E-0DFD7A4F4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10664F-3C3A-4A8C-A531-92079377E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11868D-4E0A-4389-B658-DDFE3C6B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05994-A02B-40B1-A9ED-A4BF4260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3B59D1-AE7C-4C1F-BA24-5333ADA2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18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F084B-AFBF-40C6-96FB-6E41E88B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6BEFAB1-6DF2-44DA-A950-11E4F912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1D5FF-8F47-4DE7-A1E3-3F683C1D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759E2D-1CB8-4969-B106-E510B306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96613E-CE53-449E-8BC4-F8415F9D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24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79804E-923D-47B3-A759-7B03D979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BC7B0A-48E8-4E42-8C65-319636459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A0E837-99AE-4647-A7C9-BD14ABF4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0D58D8-54AF-4D55-8E06-F7235A78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B6424F-499E-41DA-A189-4B1BFED4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39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309E7-14EE-430E-B117-2DF30C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A75555-1D66-408A-8CFD-3A414D91C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DDEC8-CE00-447E-83EF-323C33BD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3AEA2E-D264-4A50-817F-DEED88AF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BCA5E3-40A4-4699-9AE1-E8C913AC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34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9D72-FD72-4924-8432-AB751626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74A0F1-8E5A-4D11-BF50-24628652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2956A7-B5D2-4922-B0DB-CEFE7E71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DD80A-572C-428B-94F3-FB2333DB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769BF-FBE6-46AE-8A30-178A0FA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54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DAB6-0398-4A2E-83A3-2B3D0368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60C45-1F8A-4D45-A63B-165CE87AE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A5C84-7777-4171-AD56-88C87BCB9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1A78D0-B8C2-4592-B97A-0676E8FA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417831-3CD7-4301-95E7-882B73F0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74F1CF-205B-4A82-BCF1-334F56C8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06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B13F2-929D-48EB-91F9-EDC49EF4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EE55F5-7FB1-42CE-91AB-9BBBE570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C3EAC5-7FD5-4727-8392-F84727B9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2F843E-C4A5-4801-9E38-9459B96E9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887755-B132-466D-BB54-14EAED279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BEBD42D-C44C-475E-A25B-3E07BF75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152C5D-4CEE-4D1E-A1CF-876E499E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1F9861-0DD3-4A8C-8649-BDFB0BD1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35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E076D-B969-4FAB-B5D8-D7556B29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57411F-7832-4E5D-8AEC-6EA58799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60AC38-0097-4B0F-98FC-0F28D815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9B0C25-BF6D-4A3F-BBA6-00F6EF7B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86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63662F-2DB8-4BC5-8A1D-6BB7CB02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40794B-D1D8-4CB7-84CE-7C4BB0F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F7FD1-DB4F-44F0-84A2-5E63BE2A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6BE3B-502A-43E3-91E6-F71EFE7E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714CD-A20C-4C06-81BA-6A89C9EF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FE717C-8833-4D90-8EDF-B7CC0B405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05BFF-C153-417C-B479-1240A78C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73EDAF-6082-413E-9987-B750812C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677B10-4B76-488B-A346-BA2C328C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42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EB829-E0CB-4179-8EFF-45CEBE8A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111A62-4505-4739-8DC2-12F43EFE0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666C1C-0477-43E9-959C-D2158E3FF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CF8211-BE2C-4D52-83BE-BAC50A01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8F9599-D1DE-4622-9694-EC3DC7A8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448C91-490B-42A3-8347-DFDCFA02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84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86D3EB-D3DB-4D63-93AF-ECBE84E6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69FD10-7101-47C7-BBD2-A879C9D11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F188DF-0407-4527-AA6E-3447AE9BD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988C2-F05B-428D-94C2-29FDC19D65F2}" type="datetimeFigureOut">
              <a:rPr lang="de-DE" smtClean="0"/>
              <a:t>22.03.2020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75673-7638-4C37-9CCD-5E009BA84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87AEAC-D050-470A-BF4F-BBD35DB2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B792-0D97-4AD6-8A2D-ED9C368815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68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xenter.de/einfuehrung-docker-tutorial-container-6152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-aktuell.de/entwicklung/methoden/kubernetes-architektur-und-einsatz-einfuehrung-mit-beispielen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hdwinkel/quarkus-logger/tree/develop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.alexellis.io/test-drive-k3s-on-raspberry-pi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enwipo.de/2018/04/03/checkliste-fuer-building-management-system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ntainermind/a-beginners-guide-to-kubernetes-7e8ca56420b6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container-solutions.com/kubernetes-deployment-strategi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select/ix/2019/11/1924712092407948667" TargetMode="External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edium.com/datadriveninvestor/4-stages-of-iot-architecture-explained-in-simple-words-b2ea8b4f777f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fif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fif"/><Relationship Id="rId4" Type="http://schemas.openxmlformats.org/officeDocument/2006/relationships/image" Target="../media/image6.jfi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fif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fif"/><Relationship Id="rId4" Type="http://schemas.openxmlformats.org/officeDocument/2006/relationships/image" Target="../media/image6.jfi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fif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fif"/><Relationship Id="rId4" Type="http://schemas.openxmlformats.org/officeDocument/2006/relationships/image" Target="../media/image6.jfif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f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DataLogger</a:t>
            </a:r>
            <a:r>
              <a:rPr lang="de-DE" sz="3600" dirty="0"/>
              <a:t> – </a:t>
            </a:r>
            <a:r>
              <a:rPr lang="de-DE" sz="3600" dirty="0" err="1"/>
              <a:t>PoC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06FBCE-9EA9-4900-B966-8246006001AD}"/>
              </a:ext>
            </a:extLst>
          </p:cNvPr>
          <p:cNvSpPr txBox="1"/>
          <p:nvPr/>
        </p:nvSpPr>
        <p:spPr>
          <a:xfrm>
            <a:off x="1402834" y="3185040"/>
            <a:ext cx="2952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Agenda:</a:t>
            </a:r>
          </a:p>
          <a:p>
            <a:pPr marL="285750" indent="-285750">
              <a:buFontTx/>
              <a:buChar char="-"/>
            </a:pPr>
            <a:r>
              <a:rPr lang="de-DE" dirty="0"/>
              <a:t>IoT Concept / Architecture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PoC</a:t>
            </a:r>
            <a:r>
              <a:rPr lang="de-DE" dirty="0"/>
              <a:t> Data Logger Intro</a:t>
            </a:r>
          </a:p>
          <a:p>
            <a:pPr marL="285750" indent="-285750">
              <a:buFontTx/>
              <a:buChar char="-"/>
            </a:pPr>
            <a:r>
              <a:rPr lang="de-DE" dirty="0"/>
              <a:t>Environment </a:t>
            </a:r>
            <a:r>
              <a:rPr lang="de-DE" dirty="0" err="1"/>
              <a:t>Preparation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Docker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Kubernetes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Development Pipeline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B97441-A2BD-4F11-9B6B-82F523D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12" y="1452682"/>
            <a:ext cx="4307681" cy="430768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335189-A498-4977-90DC-F199928BB72F}"/>
              </a:ext>
            </a:extLst>
          </p:cNvPr>
          <p:cNvSpPr txBox="1"/>
          <p:nvPr/>
        </p:nvSpPr>
        <p:spPr>
          <a:xfrm>
            <a:off x="1424506" y="1266944"/>
            <a:ext cx="5862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2"/>
                </a:solidFill>
              </a:rPr>
              <a:t>I </a:t>
            </a:r>
            <a:r>
              <a:rPr lang="de-DE" sz="2400" b="1" dirty="0" err="1">
                <a:solidFill>
                  <a:schemeClr val="tx2"/>
                </a:solidFill>
              </a:rPr>
              <a:t>have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some</a:t>
            </a:r>
            <a:r>
              <a:rPr lang="de-DE" sz="2400" b="1" dirty="0">
                <a:solidFill>
                  <a:schemeClr val="tx2"/>
                </a:solidFill>
              </a:rPr>
              <a:t> Raspberry Pis, </a:t>
            </a:r>
            <a:r>
              <a:rPr lang="de-DE" sz="2400" b="1" dirty="0" err="1">
                <a:solidFill>
                  <a:schemeClr val="tx2"/>
                </a:solidFill>
              </a:rPr>
              <a:t>wouldn‘t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it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be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really</a:t>
            </a:r>
            <a:r>
              <a:rPr lang="de-DE" sz="2400" b="1" dirty="0">
                <a:solidFill>
                  <a:schemeClr val="tx2"/>
                </a:solidFill>
              </a:rPr>
              <a:t> cool </a:t>
            </a:r>
            <a:r>
              <a:rPr lang="de-DE" sz="2400" b="1" dirty="0" err="1">
                <a:solidFill>
                  <a:schemeClr val="tx2"/>
                </a:solidFill>
              </a:rPr>
              <a:t>to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use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them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to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learn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abit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about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some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concepts</a:t>
            </a:r>
            <a:r>
              <a:rPr lang="de-DE" sz="2400" b="1" dirty="0">
                <a:solidFill>
                  <a:schemeClr val="tx2"/>
                </a:solidFill>
              </a:rPr>
              <a:t> like IoT, Docker, </a:t>
            </a:r>
            <a:r>
              <a:rPr lang="de-DE" sz="2400" b="1" dirty="0" err="1">
                <a:solidFill>
                  <a:schemeClr val="tx2"/>
                </a:solidFill>
              </a:rPr>
              <a:t>Kubernetes</a:t>
            </a:r>
            <a:r>
              <a:rPr lang="de-DE" sz="2400" b="1" dirty="0">
                <a:solidFill>
                  <a:schemeClr val="tx2"/>
                </a:solidFill>
              </a:rPr>
              <a:t>, </a:t>
            </a:r>
            <a:r>
              <a:rPr lang="de-DE" sz="2400" b="1" dirty="0" err="1">
                <a:solidFill>
                  <a:schemeClr val="tx2"/>
                </a:solidFill>
              </a:rPr>
              <a:t>DevOps</a:t>
            </a:r>
            <a:r>
              <a:rPr lang="de-DE" sz="24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917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llipse 38">
            <a:extLst>
              <a:ext uri="{FF2B5EF4-FFF2-40B4-BE49-F238E27FC236}">
                <a16:creationId xmlns:a16="http://schemas.microsoft.com/office/drawing/2014/main" id="{7D5C8D61-B843-42F8-ADD9-565A6C9877FD}"/>
              </a:ext>
            </a:extLst>
          </p:cNvPr>
          <p:cNvSpPr/>
          <p:nvPr/>
        </p:nvSpPr>
        <p:spPr>
          <a:xfrm>
            <a:off x="8168263" y="1254789"/>
            <a:ext cx="2171970" cy="1180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Raspi</a:t>
            </a:r>
            <a:r>
              <a:rPr lang="de-DE" sz="3600" dirty="0"/>
              <a:t> Cluster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70C1140-A091-4489-B4C8-10CFE46E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0" y="1458356"/>
            <a:ext cx="2429148" cy="24291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BBDDFF8-75B3-431E-91AA-CE124964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4" y="3715280"/>
            <a:ext cx="949633" cy="805605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84D3BFB-A4E9-43B1-B7C8-F1AE7B526217}"/>
              </a:ext>
            </a:extLst>
          </p:cNvPr>
          <p:cNvCxnSpPr>
            <a:cxnSpLocks/>
          </p:cNvCxnSpPr>
          <p:nvPr/>
        </p:nvCxnSpPr>
        <p:spPr>
          <a:xfrm flipH="1" flipV="1">
            <a:off x="1551791" y="3540338"/>
            <a:ext cx="284808" cy="353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177AC87E-5964-4DAC-85ED-7FC8F15B3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80" y="1038703"/>
            <a:ext cx="2171969" cy="122209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1DB3C02-240F-4003-9760-A4AEABF3D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79" y="2493186"/>
            <a:ext cx="2171969" cy="122209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4DDA1-5215-4A2B-BA9D-070386C7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80" y="3918828"/>
            <a:ext cx="2171969" cy="122209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76033D-8847-4C82-8651-61C33B3F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79" y="5322053"/>
            <a:ext cx="2171969" cy="1222094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FCCA5D7F-90F1-4442-858B-F16E7ECC4539}"/>
              </a:ext>
            </a:extLst>
          </p:cNvPr>
          <p:cNvSpPr txBox="1"/>
          <p:nvPr/>
        </p:nvSpPr>
        <p:spPr>
          <a:xfrm>
            <a:off x="2584373" y="1988889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 4</a:t>
            </a:r>
            <a:br>
              <a:rPr lang="de-DE" dirty="0"/>
            </a:br>
            <a:r>
              <a:rPr lang="de-DE" b="1" dirty="0"/>
              <a:t>Ubuntu Arm64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F5B4CBC-2D2F-4723-8C12-900C8BBB3470}"/>
              </a:ext>
            </a:extLst>
          </p:cNvPr>
          <p:cNvSpPr txBox="1"/>
          <p:nvPr/>
        </p:nvSpPr>
        <p:spPr>
          <a:xfrm>
            <a:off x="1737662" y="5617604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 4</a:t>
            </a:r>
            <a:br>
              <a:rPr lang="de-DE" dirty="0"/>
            </a:br>
            <a:r>
              <a:rPr lang="de-DE" b="1" dirty="0"/>
              <a:t>Ubuntu Arm64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B2092A5-2BAF-4BB4-8D6E-BFF1769850D4}"/>
              </a:ext>
            </a:extLst>
          </p:cNvPr>
          <p:cNvSpPr txBox="1"/>
          <p:nvPr/>
        </p:nvSpPr>
        <p:spPr>
          <a:xfrm>
            <a:off x="2250193" y="4695827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 3</a:t>
            </a:r>
            <a:br>
              <a:rPr lang="de-DE" dirty="0"/>
            </a:br>
            <a:r>
              <a:rPr lang="de-DE" b="1" dirty="0"/>
              <a:t>Ubuntu Arm64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119DA6-4D28-46F6-96C7-EA0AE7C1AAAF}"/>
              </a:ext>
            </a:extLst>
          </p:cNvPr>
          <p:cNvSpPr txBox="1"/>
          <p:nvPr/>
        </p:nvSpPr>
        <p:spPr>
          <a:xfrm>
            <a:off x="2690858" y="3472116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 3</a:t>
            </a:r>
            <a:br>
              <a:rPr lang="de-DE" dirty="0"/>
            </a:br>
            <a:r>
              <a:rPr lang="de-DE" b="1" dirty="0"/>
              <a:t>Ubuntu Arm64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6880ABA-62D0-48C9-86EE-CCF604E3CAB8}"/>
              </a:ext>
            </a:extLst>
          </p:cNvPr>
          <p:cNvSpPr txBox="1"/>
          <p:nvPr/>
        </p:nvSpPr>
        <p:spPr>
          <a:xfrm>
            <a:off x="348961" y="4169699"/>
            <a:ext cx="1508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SSD-Drive</a:t>
            </a:r>
          </a:p>
          <a:p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NFS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497B76-2CA8-4CC0-B1E9-A94A3B0FF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44" y="5958472"/>
            <a:ext cx="1907139" cy="8382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8AFDD92-11A0-4D4A-B12E-5A2F1C7CC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81" y="5109769"/>
            <a:ext cx="1363904" cy="76378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4E62F5E-F8D2-4E5F-BB87-CE44597A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657" y="5311598"/>
            <a:ext cx="1079176" cy="95233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1A50E94-A902-411E-90AC-EFBAE2E9F079}"/>
              </a:ext>
            </a:extLst>
          </p:cNvPr>
          <p:cNvSpPr txBox="1"/>
          <p:nvPr/>
        </p:nvSpPr>
        <p:spPr>
          <a:xfrm>
            <a:off x="8629652" y="5318701"/>
            <a:ext cx="1960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Docker Containers: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MariaDB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Prometheus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787EB42-ECD0-4D56-AD56-EBF631DC48A7}"/>
              </a:ext>
            </a:extLst>
          </p:cNvPr>
          <p:cNvSpPr/>
          <p:nvPr/>
        </p:nvSpPr>
        <p:spPr>
          <a:xfrm>
            <a:off x="3186114" y="5003693"/>
            <a:ext cx="7861336" cy="17328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835C54A-C94D-4F96-9544-961F0EC40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212" y="1516712"/>
            <a:ext cx="1240589" cy="752909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B862993B-62F1-4D37-B752-75811FFE2EA6}"/>
              </a:ext>
            </a:extLst>
          </p:cNvPr>
          <p:cNvSpPr/>
          <p:nvPr/>
        </p:nvSpPr>
        <p:spPr>
          <a:xfrm>
            <a:off x="2827667" y="644127"/>
            <a:ext cx="9144000" cy="4380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40C50C9-5CFA-4C8A-BD6C-BA1AB38136B6}"/>
              </a:ext>
            </a:extLst>
          </p:cNvPr>
          <p:cNvSpPr/>
          <p:nvPr/>
        </p:nvSpPr>
        <p:spPr>
          <a:xfrm>
            <a:off x="8983980" y="2309456"/>
            <a:ext cx="2171970" cy="1180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26592B74-1F44-4B62-8B46-01083437D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955" y="2560990"/>
            <a:ext cx="1240589" cy="752909"/>
          </a:xfrm>
          <a:prstGeom prst="rect">
            <a:avLst/>
          </a:prstGeom>
        </p:spPr>
      </p:pic>
      <p:sp>
        <p:nvSpPr>
          <p:cNvPr id="48" name="Ellipse 47">
            <a:extLst>
              <a:ext uri="{FF2B5EF4-FFF2-40B4-BE49-F238E27FC236}">
                <a16:creationId xmlns:a16="http://schemas.microsoft.com/office/drawing/2014/main" id="{ADB5F926-233E-47DA-A1EA-16767DA40FBE}"/>
              </a:ext>
            </a:extLst>
          </p:cNvPr>
          <p:cNvSpPr/>
          <p:nvPr/>
        </p:nvSpPr>
        <p:spPr>
          <a:xfrm>
            <a:off x="8257192" y="3100322"/>
            <a:ext cx="2171970" cy="11801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D2C5D897-6F08-4FF0-9A0E-8C3E8082A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4424" y="3287013"/>
            <a:ext cx="1240589" cy="752909"/>
          </a:xfrm>
          <a:prstGeom prst="rect">
            <a:avLst/>
          </a:prstGeom>
        </p:spPr>
      </p:pic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8129F4A4-F1EF-41BF-9149-A19EC1E6A5F0}"/>
              </a:ext>
            </a:extLst>
          </p:cNvPr>
          <p:cNvCxnSpPr>
            <a:stCxn id="22" idx="3"/>
            <a:endCxn id="4" idx="1"/>
          </p:cNvCxnSpPr>
          <p:nvPr/>
        </p:nvCxnSpPr>
        <p:spPr>
          <a:xfrm>
            <a:off x="5557749" y="1649750"/>
            <a:ext cx="473048" cy="13056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F37C524-E852-4E27-B652-A882142F6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797" y="2034852"/>
            <a:ext cx="2171969" cy="1841060"/>
          </a:xfrm>
          <a:prstGeom prst="rect">
            <a:avLst/>
          </a:prstGeom>
        </p:spPr>
      </p:pic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3C2741E5-3E3C-45EB-8B82-5833D1AB5309}"/>
              </a:ext>
            </a:extLst>
          </p:cNvPr>
          <p:cNvCxnSpPr>
            <a:cxnSpLocks/>
            <a:stCxn id="24" idx="3"/>
            <a:endCxn id="4" idx="1"/>
          </p:cNvCxnSpPr>
          <p:nvPr/>
        </p:nvCxnSpPr>
        <p:spPr>
          <a:xfrm flipV="1">
            <a:off x="5557748" y="2955382"/>
            <a:ext cx="473049" cy="1488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E453D403-BE52-42CB-A955-ADE30948FDF6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 flipV="1">
            <a:off x="5557749" y="2955382"/>
            <a:ext cx="473048" cy="15744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F2EE59E-97F3-4FCD-8219-BDE4DAAE4751}"/>
              </a:ext>
            </a:extLst>
          </p:cNvPr>
          <p:cNvSpPr txBox="1"/>
          <p:nvPr/>
        </p:nvSpPr>
        <p:spPr>
          <a:xfrm>
            <a:off x="5426274" y="1309259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Kubernetes</a:t>
            </a:r>
            <a:r>
              <a:rPr lang="de-DE" dirty="0"/>
              <a:t> Nodes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16FDB64-0253-4525-9713-A2B7DDAB1739}"/>
              </a:ext>
            </a:extLst>
          </p:cNvPr>
          <p:cNvSpPr txBox="1"/>
          <p:nvPr/>
        </p:nvSpPr>
        <p:spPr>
          <a:xfrm>
            <a:off x="8091652" y="896688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95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Some</a:t>
            </a:r>
            <a:r>
              <a:rPr lang="de-DE" sz="3600" dirty="0"/>
              <a:t> Basics - Docker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8D94F-B961-4D8A-B401-F0F33B07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94" y="1676400"/>
            <a:ext cx="4686300" cy="3505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BB4710-E093-4B2A-9B92-403D0AEE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1781175"/>
            <a:ext cx="4976813" cy="35981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43ECCDE-A0DD-4876-A1E0-8936FD802686}"/>
              </a:ext>
            </a:extLst>
          </p:cNvPr>
          <p:cNvSpPr/>
          <p:nvPr/>
        </p:nvSpPr>
        <p:spPr>
          <a:xfrm>
            <a:off x="4393406" y="2143125"/>
            <a:ext cx="1214438" cy="15930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892225-DFAC-408F-9E68-39F77C94DD02}"/>
              </a:ext>
            </a:extLst>
          </p:cNvPr>
          <p:cNvSpPr txBox="1"/>
          <p:nvPr/>
        </p:nvSpPr>
        <p:spPr>
          <a:xfrm>
            <a:off x="10021820" y="990294"/>
            <a:ext cx="210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Image Registry</a:t>
            </a:r>
          </a:p>
          <a:p>
            <a:r>
              <a:rPr lang="de-DE" dirty="0"/>
              <a:t>e.g.</a:t>
            </a:r>
          </a:p>
          <a:p>
            <a:r>
              <a:rPr lang="de-DE" dirty="0" err="1"/>
              <a:t>Dockerhub</a:t>
            </a:r>
            <a:endParaRPr lang="de-DE" dirty="0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C299396D-902E-47C8-AFEE-39CE75131A60}"/>
              </a:ext>
            </a:extLst>
          </p:cNvPr>
          <p:cNvSpPr/>
          <p:nvPr/>
        </p:nvSpPr>
        <p:spPr>
          <a:xfrm>
            <a:off x="9600365" y="1314450"/>
            <a:ext cx="579479" cy="657225"/>
          </a:xfrm>
          <a:custGeom>
            <a:avLst/>
            <a:gdLst>
              <a:gd name="connsiteX0" fmla="*/ 579479 w 579479"/>
              <a:gd name="connsiteY0" fmla="*/ 0 h 657225"/>
              <a:gd name="connsiteX1" fmla="*/ 36554 w 579479"/>
              <a:gd name="connsiteY1" fmla="*/ 185738 h 657225"/>
              <a:gd name="connsiteX2" fmla="*/ 93704 w 579479"/>
              <a:gd name="connsiteY2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79" h="657225">
                <a:moveTo>
                  <a:pt x="579479" y="0"/>
                </a:moveTo>
                <a:cubicBezTo>
                  <a:pt x="348497" y="38100"/>
                  <a:pt x="117516" y="76201"/>
                  <a:pt x="36554" y="185738"/>
                </a:cubicBezTo>
                <a:cubicBezTo>
                  <a:pt x="-44408" y="295275"/>
                  <a:pt x="24648" y="476250"/>
                  <a:pt x="93704" y="657225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C46505-7002-4BD9-8A14-424728680881}"/>
              </a:ext>
            </a:extLst>
          </p:cNvPr>
          <p:cNvSpPr/>
          <p:nvPr/>
        </p:nvSpPr>
        <p:spPr>
          <a:xfrm>
            <a:off x="7396163" y="2078830"/>
            <a:ext cx="1004887" cy="6072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B077A333-EB6D-472F-8C5F-A68B9A8635DB}"/>
              </a:ext>
            </a:extLst>
          </p:cNvPr>
          <p:cNvSpPr/>
          <p:nvPr/>
        </p:nvSpPr>
        <p:spPr>
          <a:xfrm>
            <a:off x="8186738" y="1605726"/>
            <a:ext cx="1078774" cy="401668"/>
          </a:xfrm>
          <a:custGeom>
            <a:avLst/>
            <a:gdLst>
              <a:gd name="connsiteX0" fmla="*/ 1078706 w 1078774"/>
              <a:gd name="connsiteY0" fmla="*/ 401668 h 401668"/>
              <a:gd name="connsiteX1" fmla="*/ 900112 w 1078774"/>
              <a:gd name="connsiteY1" fmla="*/ 1618 h 401668"/>
              <a:gd name="connsiteX2" fmla="*/ 0 w 1078774"/>
              <a:gd name="connsiteY2" fmla="*/ 287368 h 40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774" h="401668">
                <a:moveTo>
                  <a:pt x="1078706" y="401668"/>
                </a:moveTo>
                <a:cubicBezTo>
                  <a:pt x="1079301" y="211168"/>
                  <a:pt x="1079896" y="20668"/>
                  <a:pt x="900112" y="1618"/>
                </a:cubicBezTo>
                <a:cubicBezTo>
                  <a:pt x="720328" y="-17432"/>
                  <a:pt x="360164" y="134968"/>
                  <a:pt x="0" y="287368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334795F-A0F2-49A2-B762-A5FA50A979A3}"/>
              </a:ext>
            </a:extLst>
          </p:cNvPr>
          <p:cNvSpPr txBox="1"/>
          <p:nvPr/>
        </p:nvSpPr>
        <p:spPr>
          <a:xfrm>
            <a:off x="7696315" y="1385342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CD89A2-54C9-466D-8EA5-B46F04AF1F92}"/>
              </a:ext>
            </a:extLst>
          </p:cNvPr>
          <p:cNvSpPr txBox="1"/>
          <p:nvPr/>
        </p:nvSpPr>
        <p:spPr>
          <a:xfrm>
            <a:off x="1040606" y="5505756"/>
            <a:ext cx="701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Source: </a:t>
            </a:r>
            <a:r>
              <a:rPr lang="de-DE" dirty="0">
                <a:hlinkClick r:id="rId4"/>
              </a:rPr>
              <a:t>https://jaxenter.de/einfuehrung-docker-tutorial-container-61528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93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Some</a:t>
            </a:r>
            <a:r>
              <a:rPr lang="de-DE" sz="3600" dirty="0"/>
              <a:t> Basics - Docker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F45B353-C289-49B0-834B-14ADC1652B5F}"/>
              </a:ext>
            </a:extLst>
          </p:cNvPr>
          <p:cNvSpPr/>
          <p:nvPr/>
        </p:nvSpPr>
        <p:spPr>
          <a:xfrm>
            <a:off x="1397794" y="1102578"/>
            <a:ext cx="950356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accent6"/>
                </a:solidFill>
              </a:rPr>
              <a:t>################################################################################</a:t>
            </a:r>
          </a:p>
          <a:p>
            <a:r>
              <a:rPr lang="de-DE" sz="1600" dirty="0">
                <a:solidFill>
                  <a:schemeClr val="accent6"/>
                </a:solidFill>
              </a:rPr>
              <a:t># </a:t>
            </a:r>
            <a:r>
              <a:rPr lang="de-DE" sz="1600" dirty="0" err="1">
                <a:solidFill>
                  <a:schemeClr val="accent6"/>
                </a:solidFill>
              </a:rPr>
              <a:t>Node</a:t>
            </a:r>
            <a:r>
              <a:rPr lang="de-DE" sz="1600" dirty="0">
                <a:solidFill>
                  <a:schemeClr val="accent6"/>
                </a:solidFill>
              </a:rPr>
              <a:t>-RED Stack </a:t>
            </a:r>
            <a:r>
              <a:rPr lang="de-DE" sz="1600" dirty="0" err="1">
                <a:solidFill>
                  <a:schemeClr val="accent6"/>
                </a:solidFill>
              </a:rPr>
              <a:t>or</a:t>
            </a:r>
            <a:r>
              <a:rPr lang="de-DE" sz="1600" dirty="0">
                <a:solidFill>
                  <a:schemeClr val="accent6"/>
                </a:solidFill>
              </a:rPr>
              <a:t> </a:t>
            </a:r>
            <a:r>
              <a:rPr lang="de-DE" sz="1600" dirty="0" err="1">
                <a:solidFill>
                  <a:schemeClr val="accent6"/>
                </a:solidFill>
              </a:rPr>
              <a:t>Compose</a:t>
            </a:r>
            <a:endParaRPr lang="de-DE" sz="1600" dirty="0">
              <a:solidFill>
                <a:schemeClr val="accent6"/>
              </a:solidFill>
            </a:endParaRPr>
          </a:p>
          <a:p>
            <a:r>
              <a:rPr lang="de-DE" sz="1600" dirty="0">
                <a:solidFill>
                  <a:schemeClr val="accent6"/>
                </a:solidFill>
              </a:rPr>
              <a:t>################################################################################</a:t>
            </a:r>
          </a:p>
          <a:p>
            <a:r>
              <a:rPr lang="de-DE" sz="1600" dirty="0">
                <a:solidFill>
                  <a:schemeClr val="accent6"/>
                </a:solidFill>
              </a:rPr>
              <a:t># </a:t>
            </a:r>
            <a:r>
              <a:rPr lang="de-DE" sz="1600" dirty="0" err="1">
                <a:solidFill>
                  <a:schemeClr val="accent6"/>
                </a:solidFill>
              </a:rPr>
              <a:t>docker</a:t>
            </a:r>
            <a:r>
              <a:rPr lang="de-DE" sz="1600" dirty="0">
                <a:solidFill>
                  <a:schemeClr val="accent6"/>
                </a:solidFill>
              </a:rPr>
              <a:t> </a:t>
            </a:r>
            <a:r>
              <a:rPr lang="de-DE" sz="1600" dirty="0" err="1">
                <a:solidFill>
                  <a:schemeClr val="accent6"/>
                </a:solidFill>
              </a:rPr>
              <a:t>stack</a:t>
            </a:r>
            <a:r>
              <a:rPr lang="de-DE" sz="1600" dirty="0">
                <a:solidFill>
                  <a:schemeClr val="accent6"/>
                </a:solidFill>
              </a:rPr>
              <a:t> deploy </a:t>
            </a:r>
            <a:r>
              <a:rPr lang="de-DE" sz="1600" dirty="0" err="1">
                <a:solidFill>
                  <a:schemeClr val="accent6"/>
                </a:solidFill>
              </a:rPr>
              <a:t>node-red</a:t>
            </a:r>
            <a:r>
              <a:rPr lang="de-DE" sz="1600" dirty="0">
                <a:solidFill>
                  <a:schemeClr val="accent6"/>
                </a:solidFill>
              </a:rPr>
              <a:t> --</a:t>
            </a:r>
            <a:r>
              <a:rPr lang="de-DE" sz="1600" dirty="0" err="1">
                <a:solidFill>
                  <a:schemeClr val="accent6"/>
                </a:solidFill>
              </a:rPr>
              <a:t>compose</a:t>
            </a:r>
            <a:r>
              <a:rPr lang="de-DE" sz="1600" dirty="0">
                <a:solidFill>
                  <a:schemeClr val="accent6"/>
                </a:solidFill>
              </a:rPr>
              <a:t>-file </a:t>
            </a:r>
            <a:r>
              <a:rPr lang="de-DE" sz="1600" dirty="0" err="1">
                <a:solidFill>
                  <a:schemeClr val="accent6"/>
                </a:solidFill>
              </a:rPr>
              <a:t>docker-compose-node-red.yml</a:t>
            </a:r>
            <a:endParaRPr lang="de-DE" sz="1600" dirty="0">
              <a:solidFill>
                <a:schemeClr val="accent6"/>
              </a:solidFill>
            </a:endParaRPr>
          </a:p>
          <a:p>
            <a:r>
              <a:rPr lang="de-DE" sz="1600" dirty="0">
                <a:solidFill>
                  <a:schemeClr val="accent6"/>
                </a:solidFill>
              </a:rPr>
              <a:t># </a:t>
            </a:r>
            <a:r>
              <a:rPr lang="de-DE" sz="1600" dirty="0" err="1">
                <a:solidFill>
                  <a:schemeClr val="accent6"/>
                </a:solidFill>
              </a:rPr>
              <a:t>docker-compose</a:t>
            </a:r>
            <a:r>
              <a:rPr lang="de-DE" sz="1600" dirty="0">
                <a:solidFill>
                  <a:schemeClr val="accent6"/>
                </a:solidFill>
              </a:rPr>
              <a:t> -f </a:t>
            </a:r>
            <a:r>
              <a:rPr lang="de-DE" sz="1600" dirty="0" err="1">
                <a:solidFill>
                  <a:schemeClr val="accent6"/>
                </a:solidFill>
              </a:rPr>
              <a:t>docker-compose-node-red.yml</a:t>
            </a:r>
            <a:r>
              <a:rPr lang="de-DE" sz="1600" dirty="0">
                <a:solidFill>
                  <a:schemeClr val="accent6"/>
                </a:solidFill>
              </a:rPr>
              <a:t> -p </a:t>
            </a:r>
            <a:r>
              <a:rPr lang="de-DE" sz="1600" dirty="0" err="1">
                <a:solidFill>
                  <a:schemeClr val="accent6"/>
                </a:solidFill>
              </a:rPr>
              <a:t>myNoderedProject</a:t>
            </a:r>
            <a:r>
              <a:rPr lang="de-DE" sz="1600" dirty="0">
                <a:solidFill>
                  <a:schemeClr val="accent6"/>
                </a:solidFill>
              </a:rPr>
              <a:t> </a:t>
            </a:r>
            <a:r>
              <a:rPr lang="de-DE" sz="1600" dirty="0" err="1">
                <a:solidFill>
                  <a:schemeClr val="accent6"/>
                </a:solidFill>
              </a:rPr>
              <a:t>up</a:t>
            </a:r>
            <a:endParaRPr lang="de-DE" sz="1600" dirty="0">
              <a:solidFill>
                <a:schemeClr val="accent6"/>
              </a:solidFill>
            </a:endParaRPr>
          </a:p>
          <a:p>
            <a:r>
              <a:rPr lang="de-DE" sz="1600" dirty="0">
                <a:solidFill>
                  <a:schemeClr val="accent6"/>
                </a:solidFill>
              </a:rPr>
              <a:t>################################################################################</a:t>
            </a:r>
          </a:p>
          <a:p>
            <a:r>
              <a:rPr lang="de-DE" sz="1600" dirty="0" err="1">
                <a:solidFill>
                  <a:schemeClr val="tx2"/>
                </a:solidFill>
              </a:rPr>
              <a:t>version</a:t>
            </a:r>
            <a:r>
              <a:rPr lang="de-DE" sz="1600" dirty="0">
                <a:solidFill>
                  <a:schemeClr val="tx2"/>
                </a:solidFill>
              </a:rPr>
              <a:t>: "3.3"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r>
              <a:rPr lang="de-DE" sz="1600" dirty="0" err="1">
                <a:solidFill>
                  <a:schemeClr val="tx2"/>
                </a:solidFill>
              </a:rPr>
              <a:t>services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</a:t>
            </a:r>
            <a:r>
              <a:rPr lang="de-DE" sz="1600" dirty="0" err="1">
                <a:solidFill>
                  <a:schemeClr val="tx2"/>
                </a:solidFill>
              </a:rPr>
              <a:t>node-red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</a:t>
            </a:r>
            <a:r>
              <a:rPr lang="de-DE" sz="1600" dirty="0" err="1">
                <a:solidFill>
                  <a:schemeClr val="tx2"/>
                </a:solidFill>
              </a:rPr>
              <a:t>image</a:t>
            </a:r>
            <a:r>
              <a:rPr lang="de-DE" sz="1600" dirty="0">
                <a:solidFill>
                  <a:schemeClr val="tx2"/>
                </a:solidFill>
              </a:rPr>
              <a:t>: </a:t>
            </a:r>
            <a:r>
              <a:rPr lang="de-DE" sz="1600" dirty="0" err="1">
                <a:solidFill>
                  <a:schemeClr val="tx2"/>
                </a:solidFill>
              </a:rPr>
              <a:t>nodered</a:t>
            </a:r>
            <a:r>
              <a:rPr lang="de-DE" sz="1600" dirty="0">
                <a:solidFill>
                  <a:schemeClr val="tx2"/>
                </a:solidFill>
              </a:rPr>
              <a:t>/</a:t>
            </a:r>
            <a:r>
              <a:rPr lang="de-DE" sz="1600" dirty="0" err="1">
                <a:solidFill>
                  <a:schemeClr val="tx2"/>
                </a:solidFill>
              </a:rPr>
              <a:t>node-red:latest</a:t>
            </a:r>
            <a:endParaRPr lang="de-DE" sz="1600" dirty="0">
              <a:solidFill>
                <a:schemeClr val="tx2"/>
              </a:solidFill>
            </a:endParaRPr>
          </a:p>
          <a:p>
            <a:r>
              <a:rPr lang="de-DE" sz="1600" dirty="0">
                <a:solidFill>
                  <a:schemeClr val="tx2"/>
                </a:solidFill>
              </a:rPr>
              <a:t>    </a:t>
            </a:r>
            <a:r>
              <a:rPr lang="de-DE" sz="1600" dirty="0" err="1">
                <a:solidFill>
                  <a:schemeClr val="tx2"/>
                </a:solidFill>
              </a:rPr>
              <a:t>environment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  - TZ=Europe/Berlin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</a:t>
            </a:r>
            <a:r>
              <a:rPr lang="de-DE" sz="1600" dirty="0" err="1">
                <a:solidFill>
                  <a:schemeClr val="tx2"/>
                </a:solidFill>
              </a:rPr>
              <a:t>ports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  - "1880:1880"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</a:t>
            </a:r>
            <a:r>
              <a:rPr lang="de-DE" sz="1600" dirty="0" err="1">
                <a:solidFill>
                  <a:schemeClr val="tx2"/>
                </a:solidFill>
              </a:rPr>
              <a:t>networks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  - </a:t>
            </a:r>
            <a:r>
              <a:rPr lang="de-DE" sz="1600" dirty="0" err="1">
                <a:solidFill>
                  <a:schemeClr val="tx2"/>
                </a:solidFill>
              </a:rPr>
              <a:t>node-red-net</a:t>
            </a:r>
            <a:endParaRPr lang="de-DE" sz="1600" dirty="0">
              <a:solidFill>
                <a:schemeClr val="tx2"/>
              </a:solidFill>
            </a:endParaRPr>
          </a:p>
          <a:p>
            <a:r>
              <a:rPr lang="de-DE" sz="1600" dirty="0">
                <a:solidFill>
                  <a:schemeClr val="tx2"/>
                </a:solidFill>
              </a:rPr>
              <a:t>    </a:t>
            </a:r>
            <a:r>
              <a:rPr lang="de-DE" sz="1600" dirty="0" err="1">
                <a:solidFill>
                  <a:schemeClr val="tx2"/>
                </a:solidFill>
              </a:rPr>
              <a:t>volumes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    - /</a:t>
            </a:r>
            <a:r>
              <a:rPr lang="de-DE" sz="1600" dirty="0" err="1">
                <a:solidFill>
                  <a:schemeClr val="tx2"/>
                </a:solidFill>
              </a:rPr>
              <a:t>mnt</a:t>
            </a:r>
            <a:r>
              <a:rPr lang="de-DE" sz="1600" dirty="0">
                <a:solidFill>
                  <a:schemeClr val="tx2"/>
                </a:solidFill>
              </a:rPr>
              <a:t>/</a:t>
            </a:r>
            <a:r>
              <a:rPr lang="de-DE" sz="1600" dirty="0" err="1">
                <a:solidFill>
                  <a:schemeClr val="tx2"/>
                </a:solidFill>
              </a:rPr>
              <a:t>extssd</a:t>
            </a:r>
            <a:r>
              <a:rPr lang="de-DE" sz="1600" dirty="0">
                <a:solidFill>
                  <a:schemeClr val="tx2"/>
                </a:solidFill>
              </a:rPr>
              <a:t>/</a:t>
            </a:r>
            <a:r>
              <a:rPr lang="de-DE" sz="1600" dirty="0" err="1">
                <a:solidFill>
                  <a:schemeClr val="tx2"/>
                </a:solidFill>
              </a:rPr>
              <a:t>nfs</a:t>
            </a:r>
            <a:r>
              <a:rPr lang="de-DE" sz="1600" dirty="0">
                <a:solidFill>
                  <a:schemeClr val="tx2"/>
                </a:solidFill>
              </a:rPr>
              <a:t>/</a:t>
            </a:r>
            <a:r>
              <a:rPr lang="de-DE" sz="1600" dirty="0" err="1">
                <a:solidFill>
                  <a:schemeClr val="tx2"/>
                </a:solidFill>
              </a:rPr>
              <a:t>nodered</a:t>
            </a:r>
            <a:r>
              <a:rPr lang="de-DE" sz="1600" dirty="0">
                <a:solidFill>
                  <a:schemeClr val="tx2"/>
                </a:solidFill>
              </a:rPr>
              <a:t>/</a:t>
            </a:r>
            <a:r>
              <a:rPr lang="de-DE" sz="1600" dirty="0" err="1">
                <a:solidFill>
                  <a:schemeClr val="tx2"/>
                </a:solidFill>
              </a:rPr>
              <a:t>data</a:t>
            </a:r>
            <a:r>
              <a:rPr lang="de-DE" sz="1600" dirty="0">
                <a:solidFill>
                  <a:schemeClr val="tx2"/>
                </a:solidFill>
              </a:rPr>
              <a:t>:/</a:t>
            </a:r>
            <a:r>
              <a:rPr lang="de-DE" sz="1600" dirty="0" err="1">
                <a:solidFill>
                  <a:schemeClr val="tx2"/>
                </a:solidFill>
              </a:rPr>
              <a:t>data</a:t>
            </a:r>
            <a:endParaRPr lang="de-DE" sz="1600" dirty="0">
              <a:solidFill>
                <a:schemeClr val="tx2"/>
              </a:solidFill>
            </a:endParaRPr>
          </a:p>
          <a:p>
            <a:endParaRPr lang="de-DE" sz="1600" dirty="0">
              <a:solidFill>
                <a:schemeClr val="tx2"/>
              </a:solidFill>
            </a:endParaRPr>
          </a:p>
          <a:p>
            <a:r>
              <a:rPr lang="de-DE" sz="1600" dirty="0" err="1">
                <a:solidFill>
                  <a:schemeClr val="tx2"/>
                </a:solidFill>
              </a:rPr>
              <a:t>networks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r>
              <a:rPr lang="de-DE" sz="1600" dirty="0">
                <a:solidFill>
                  <a:schemeClr val="tx2"/>
                </a:solidFill>
              </a:rPr>
              <a:t>  </a:t>
            </a:r>
            <a:r>
              <a:rPr lang="de-DE" sz="1600" dirty="0" err="1">
                <a:solidFill>
                  <a:schemeClr val="tx2"/>
                </a:solidFill>
              </a:rPr>
              <a:t>node-red-net</a:t>
            </a:r>
            <a:r>
              <a:rPr lang="de-DE" sz="1600" dirty="0">
                <a:solidFill>
                  <a:schemeClr val="tx2"/>
                </a:solidFill>
              </a:rPr>
              <a:t>:</a:t>
            </a:r>
          </a:p>
          <a:p>
            <a:endParaRPr lang="de-DE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8ACED2-E9B7-4DA8-8471-1220B0211BA4}"/>
              </a:ext>
            </a:extLst>
          </p:cNvPr>
          <p:cNvSpPr txBox="1"/>
          <p:nvPr/>
        </p:nvSpPr>
        <p:spPr>
          <a:xfrm>
            <a:off x="5643563" y="3244334"/>
            <a:ext cx="2001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1"/>
                </a:solidFill>
              </a:rPr>
              <a:t>From</a:t>
            </a:r>
            <a:r>
              <a:rPr lang="de-DE" sz="2000" dirty="0">
                <a:solidFill>
                  <a:schemeClr val="accent1"/>
                </a:solidFill>
              </a:rPr>
              <a:t> Docker Hub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E87D960-7D4D-4443-BE34-B765A6437972}"/>
              </a:ext>
            </a:extLst>
          </p:cNvPr>
          <p:cNvCxnSpPr>
            <a:stCxn id="9" idx="1"/>
          </p:cNvCxnSpPr>
          <p:nvPr/>
        </p:nvCxnSpPr>
        <p:spPr>
          <a:xfrm flipH="1">
            <a:off x="4429125" y="3444389"/>
            <a:ext cx="1214438" cy="2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17746AC-2F70-45B8-B2E0-A6EE62C95BDC}"/>
              </a:ext>
            </a:extLst>
          </p:cNvPr>
          <p:cNvSpPr txBox="1"/>
          <p:nvPr/>
        </p:nvSpPr>
        <p:spPr>
          <a:xfrm>
            <a:off x="6324600" y="5386090"/>
            <a:ext cx="3014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</a:rPr>
              <a:t>‚mount‘ </a:t>
            </a:r>
            <a:r>
              <a:rPr lang="de-DE" sz="2000" dirty="0" err="1">
                <a:solidFill>
                  <a:schemeClr val="accent1"/>
                </a:solidFill>
              </a:rPr>
              <a:t>volumes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from</a:t>
            </a:r>
            <a:r>
              <a:rPr lang="de-DE" sz="2000" dirty="0">
                <a:solidFill>
                  <a:schemeClr val="accent1"/>
                </a:solidFill>
              </a:rPr>
              <a:t> host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B7D817D-7C95-481F-B150-016D8B86B332}"/>
              </a:ext>
            </a:extLst>
          </p:cNvPr>
          <p:cNvCxnSpPr>
            <a:cxnSpLocks/>
          </p:cNvCxnSpPr>
          <p:nvPr/>
        </p:nvCxnSpPr>
        <p:spPr>
          <a:xfrm flipH="1">
            <a:off x="5181600" y="5586145"/>
            <a:ext cx="1143000" cy="11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52CCA59-F2F7-40C1-8EB2-4F0C04C84983}"/>
              </a:ext>
            </a:extLst>
          </p:cNvPr>
          <p:cNvSpPr txBox="1"/>
          <p:nvPr/>
        </p:nvSpPr>
        <p:spPr>
          <a:xfrm>
            <a:off x="4245700" y="4405089"/>
            <a:ext cx="2586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1"/>
                </a:solidFill>
              </a:rPr>
              <a:t>Expose</a:t>
            </a:r>
            <a:r>
              <a:rPr lang="de-DE" sz="2000" dirty="0">
                <a:solidFill>
                  <a:schemeClr val="accent1"/>
                </a:solidFill>
              </a:rPr>
              <a:t> IP-</a:t>
            </a:r>
            <a:r>
              <a:rPr lang="de-DE" sz="2000" dirty="0" err="1">
                <a:solidFill>
                  <a:schemeClr val="accent1"/>
                </a:solidFill>
              </a:rPr>
              <a:t>ports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to</a:t>
            </a:r>
            <a:r>
              <a:rPr lang="de-DE" sz="2000" dirty="0">
                <a:solidFill>
                  <a:schemeClr val="accent1"/>
                </a:solidFill>
              </a:rPr>
              <a:t> host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06909D0-6AF0-4E80-91FC-7BEBC729CB10}"/>
              </a:ext>
            </a:extLst>
          </p:cNvPr>
          <p:cNvCxnSpPr>
            <a:cxnSpLocks/>
          </p:cNvCxnSpPr>
          <p:nvPr/>
        </p:nvCxnSpPr>
        <p:spPr>
          <a:xfrm flipH="1">
            <a:off x="3143250" y="4605144"/>
            <a:ext cx="1014414" cy="5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9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Some</a:t>
            </a:r>
            <a:r>
              <a:rPr lang="de-DE" sz="3600" dirty="0"/>
              <a:t> Basics - </a:t>
            </a:r>
            <a:r>
              <a:rPr lang="de-DE" sz="3600" dirty="0" err="1"/>
              <a:t>Kubernetes</a:t>
            </a:r>
            <a:endParaRPr lang="de-DE" sz="36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4ED319F-7586-499E-B807-D2728664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73" y="1088231"/>
            <a:ext cx="6055519" cy="4384144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FAEFFA8-4EEC-4DEE-AECF-ACC2AE85D610}"/>
              </a:ext>
            </a:extLst>
          </p:cNvPr>
          <p:cNvSpPr/>
          <p:nvPr/>
        </p:nvSpPr>
        <p:spPr>
          <a:xfrm>
            <a:off x="5138730" y="4221954"/>
            <a:ext cx="433388" cy="6072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2575FD4-F62A-42BC-83AD-C89560AA2F22}"/>
              </a:ext>
            </a:extLst>
          </p:cNvPr>
          <p:cNvSpPr txBox="1"/>
          <p:nvPr/>
        </p:nvSpPr>
        <p:spPr>
          <a:xfrm>
            <a:off x="7671518" y="3126274"/>
            <a:ext cx="2809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Docker Image Registry</a:t>
            </a:r>
          </a:p>
          <a:p>
            <a:r>
              <a:rPr lang="de-DE" dirty="0"/>
              <a:t>e.g.</a:t>
            </a:r>
          </a:p>
          <a:p>
            <a:r>
              <a:rPr lang="de-DE" dirty="0" err="1"/>
              <a:t>Dockerhub</a:t>
            </a:r>
            <a:endParaRPr lang="de-DE" dirty="0"/>
          </a:p>
          <a:p>
            <a:r>
              <a:rPr lang="de-DE" dirty="0" err="1"/>
              <a:t>Pods</a:t>
            </a:r>
            <a:r>
              <a:rPr lang="de-DE" dirty="0"/>
              <a:t> ~ Container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BBF6F46-E809-4C34-A84A-7ED2FAD5548D}"/>
              </a:ext>
            </a:extLst>
          </p:cNvPr>
          <p:cNvSpPr/>
          <p:nvPr/>
        </p:nvSpPr>
        <p:spPr>
          <a:xfrm>
            <a:off x="5307798" y="3307196"/>
            <a:ext cx="2278856" cy="1043346"/>
          </a:xfrm>
          <a:custGeom>
            <a:avLst/>
            <a:gdLst>
              <a:gd name="connsiteX0" fmla="*/ 2278856 w 2278856"/>
              <a:gd name="connsiteY0" fmla="*/ 236103 h 1043346"/>
              <a:gd name="connsiteX1" fmla="*/ 435769 w 2278856"/>
              <a:gd name="connsiteY1" fmla="*/ 50365 h 1043346"/>
              <a:gd name="connsiteX2" fmla="*/ 0 w 2278856"/>
              <a:gd name="connsiteY2" fmla="*/ 1043346 h 10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8856" h="1043346">
                <a:moveTo>
                  <a:pt x="2278856" y="236103"/>
                </a:moveTo>
                <a:cubicBezTo>
                  <a:pt x="1547217" y="75963"/>
                  <a:pt x="815578" y="-84176"/>
                  <a:pt x="435769" y="50365"/>
                </a:cubicBezTo>
                <a:cubicBezTo>
                  <a:pt x="55960" y="184906"/>
                  <a:pt x="27980" y="614126"/>
                  <a:pt x="0" y="10433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23F4A2-416A-4F03-A6CC-F0ECDDC7D3CE}"/>
              </a:ext>
            </a:extLst>
          </p:cNvPr>
          <p:cNvSpPr txBox="1"/>
          <p:nvPr/>
        </p:nvSpPr>
        <p:spPr>
          <a:xfrm>
            <a:off x="1031073" y="5425239"/>
            <a:ext cx="1031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</a:t>
            </a:r>
            <a:r>
              <a:rPr lang="de-DE" sz="1400" dirty="0">
                <a:hlinkClick r:id="rId3"/>
              </a:rPr>
              <a:t>https://www.informatik-aktuell.de/entwicklung/methoden/kubernetes-architektur-und-einsatz-einfuehrung-mit-beispielen.html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842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Some</a:t>
            </a:r>
            <a:r>
              <a:rPr lang="de-DE" sz="3600" dirty="0"/>
              <a:t> Basics - </a:t>
            </a:r>
            <a:r>
              <a:rPr lang="de-DE" sz="3600" dirty="0" err="1"/>
              <a:t>Kubernetes</a:t>
            </a:r>
            <a:endParaRPr lang="de-DE" sz="36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BB71B2F-85A0-4372-805F-710546A5F97C}"/>
              </a:ext>
            </a:extLst>
          </p:cNvPr>
          <p:cNvSpPr/>
          <p:nvPr/>
        </p:nvSpPr>
        <p:spPr>
          <a:xfrm>
            <a:off x="776288" y="1036380"/>
            <a:ext cx="521017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/>
              <a:t>apiVersion</a:t>
            </a:r>
            <a:r>
              <a:rPr lang="de-DE" sz="1400" dirty="0"/>
              <a:t>: </a:t>
            </a:r>
            <a:r>
              <a:rPr lang="de-DE" sz="1400" dirty="0" err="1"/>
              <a:t>apps</a:t>
            </a:r>
            <a:r>
              <a:rPr lang="de-DE" sz="1400" dirty="0"/>
              <a:t>/v1 #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versions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 1.9.0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apps</a:t>
            </a:r>
            <a:r>
              <a:rPr lang="de-DE" sz="1400" dirty="0"/>
              <a:t>/v1beta2</a:t>
            </a:r>
          </a:p>
          <a:p>
            <a:r>
              <a:rPr lang="de-DE" sz="1400" dirty="0" err="1"/>
              <a:t>kind</a:t>
            </a:r>
            <a:r>
              <a:rPr lang="de-DE" sz="1400" dirty="0"/>
              <a:t>: </a:t>
            </a:r>
            <a:r>
              <a:rPr lang="de-DE" sz="1400" dirty="0" err="1"/>
              <a:t>Deployment</a:t>
            </a:r>
            <a:endParaRPr lang="de-DE" sz="1400" dirty="0"/>
          </a:p>
          <a:p>
            <a:r>
              <a:rPr lang="de-DE" sz="1400" dirty="0" err="1"/>
              <a:t>metadata</a:t>
            </a:r>
            <a:r>
              <a:rPr lang="de-DE" sz="1400" dirty="0"/>
              <a:t>: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name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labels</a:t>
            </a:r>
            <a:r>
              <a:rPr lang="de-DE" sz="1400" dirty="0"/>
              <a:t>: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app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 err="1"/>
              <a:t>spec</a:t>
            </a:r>
            <a:r>
              <a:rPr lang="de-DE" sz="1400" dirty="0"/>
              <a:t>: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selector</a:t>
            </a:r>
            <a:r>
              <a:rPr lang="de-DE" sz="1400" dirty="0"/>
              <a:t>: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matchLabels</a:t>
            </a:r>
            <a:r>
              <a:rPr lang="de-DE" sz="1400" dirty="0"/>
              <a:t>:</a:t>
            </a:r>
          </a:p>
          <a:p>
            <a:r>
              <a:rPr lang="de-DE" sz="1400" dirty="0"/>
              <a:t>      </a:t>
            </a:r>
            <a:r>
              <a:rPr lang="de-DE" sz="1400" dirty="0" err="1"/>
              <a:t>app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replicas</a:t>
            </a:r>
            <a:r>
              <a:rPr lang="de-DE" sz="1400" dirty="0"/>
              <a:t>: 3 # </a:t>
            </a:r>
            <a:r>
              <a:rPr lang="de-DE" sz="1400" dirty="0" err="1"/>
              <a:t>tells</a:t>
            </a:r>
            <a:r>
              <a:rPr lang="de-DE" sz="1400" dirty="0"/>
              <a:t> </a:t>
            </a:r>
            <a:r>
              <a:rPr lang="de-DE" sz="1400" dirty="0" err="1"/>
              <a:t>deployment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run</a:t>
            </a:r>
            <a:r>
              <a:rPr lang="de-DE" sz="1400" dirty="0"/>
              <a:t> 3 </a:t>
            </a:r>
            <a:r>
              <a:rPr lang="de-DE" sz="1400" dirty="0" err="1"/>
              <a:t>pods</a:t>
            </a:r>
            <a:r>
              <a:rPr lang="de-DE" sz="1400" dirty="0"/>
              <a:t> </a:t>
            </a:r>
            <a:r>
              <a:rPr lang="de-DE" sz="1400" dirty="0" err="1"/>
              <a:t>matching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template</a:t>
            </a:r>
            <a:endParaRPr lang="de-DE" sz="1400" dirty="0"/>
          </a:p>
          <a:p>
            <a:r>
              <a:rPr lang="de-DE" sz="1400" dirty="0"/>
              <a:t>  </a:t>
            </a:r>
            <a:r>
              <a:rPr lang="de-DE" sz="1400" dirty="0" err="1"/>
              <a:t>template</a:t>
            </a:r>
            <a:r>
              <a:rPr lang="de-DE" sz="1400" dirty="0"/>
              <a:t>: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metadata</a:t>
            </a:r>
            <a:r>
              <a:rPr lang="de-DE" sz="1400" dirty="0"/>
              <a:t>:</a:t>
            </a:r>
          </a:p>
          <a:p>
            <a:r>
              <a:rPr lang="de-DE" sz="1400" dirty="0"/>
              <a:t>      </a:t>
            </a:r>
            <a:r>
              <a:rPr lang="de-DE" sz="1400" dirty="0" err="1"/>
              <a:t>labels</a:t>
            </a:r>
            <a:r>
              <a:rPr lang="de-DE" sz="1400" dirty="0"/>
              <a:t>: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app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version</a:t>
            </a:r>
            <a:r>
              <a:rPr lang="de-DE" sz="1400" dirty="0"/>
              <a:t>: v2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spec</a:t>
            </a:r>
            <a:r>
              <a:rPr lang="de-DE" sz="1400" dirty="0"/>
              <a:t>:</a:t>
            </a:r>
          </a:p>
          <a:p>
            <a:r>
              <a:rPr lang="de-DE" sz="1400" dirty="0"/>
              <a:t>      </a:t>
            </a:r>
            <a:r>
              <a:rPr lang="de-DE" sz="1400" dirty="0" err="1"/>
              <a:t>containers</a:t>
            </a:r>
            <a:r>
              <a:rPr lang="de-DE" sz="1400" dirty="0"/>
              <a:t>:</a:t>
            </a:r>
          </a:p>
          <a:p>
            <a:r>
              <a:rPr lang="de-DE" sz="1400" dirty="0"/>
              <a:t>      - </a:t>
            </a:r>
            <a:r>
              <a:rPr lang="de-DE" sz="1400" dirty="0" err="1"/>
              <a:t>name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image</a:t>
            </a:r>
            <a:r>
              <a:rPr lang="de-DE" sz="1400" dirty="0"/>
              <a:t>: </a:t>
            </a:r>
            <a:r>
              <a:rPr lang="de-DE" sz="1400" dirty="0" err="1"/>
              <a:t>hdwinkel</a:t>
            </a:r>
            <a:r>
              <a:rPr lang="de-DE" sz="1400" dirty="0"/>
              <a:t>/logger-server-jvm-arm64:v2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env</a:t>
            </a:r>
            <a:r>
              <a:rPr lang="de-DE" sz="1400" dirty="0"/>
              <a:t>:</a:t>
            </a:r>
          </a:p>
          <a:p>
            <a:r>
              <a:rPr lang="de-DE" sz="1400" dirty="0"/>
              <a:t>        - </a:t>
            </a:r>
            <a:r>
              <a:rPr lang="de-DE" sz="1400" dirty="0" err="1"/>
              <a:t>name</a:t>
            </a:r>
            <a:r>
              <a:rPr lang="de-DE" sz="1400" dirty="0"/>
              <a:t>: QUARKUS_DATASOURCE_URL</a:t>
            </a:r>
          </a:p>
          <a:p>
            <a:r>
              <a:rPr lang="de-DE" sz="1400" dirty="0"/>
              <a:t>          </a:t>
            </a:r>
            <a:r>
              <a:rPr lang="de-DE" sz="1400" dirty="0" err="1"/>
              <a:t>value</a:t>
            </a:r>
            <a:r>
              <a:rPr lang="de-DE" sz="1400" dirty="0"/>
              <a:t>: "</a:t>
            </a:r>
            <a:r>
              <a:rPr lang="de-DE" sz="1400" dirty="0" err="1"/>
              <a:t>jdbc:mysql</a:t>
            </a:r>
            <a:r>
              <a:rPr lang="de-DE" sz="1400" dirty="0"/>
              <a:t>://192.168.188.40:3306/</a:t>
            </a:r>
            <a:r>
              <a:rPr lang="de-DE" sz="1400" dirty="0" err="1"/>
              <a:t>logger</a:t>
            </a:r>
            <a:r>
              <a:rPr lang="de-DE" sz="1400" dirty="0"/>
              <a:t>"</a:t>
            </a:r>
          </a:p>
          <a:p>
            <a:r>
              <a:rPr lang="de-DE" sz="1400" dirty="0"/>
              <a:t>        </a:t>
            </a:r>
            <a:r>
              <a:rPr lang="de-DE" sz="1400" dirty="0" err="1"/>
              <a:t>ports</a:t>
            </a:r>
            <a:r>
              <a:rPr lang="de-DE" sz="1400" dirty="0"/>
              <a:t>:</a:t>
            </a:r>
          </a:p>
          <a:p>
            <a:r>
              <a:rPr lang="de-DE" sz="1400" dirty="0"/>
              <a:t>        - </a:t>
            </a:r>
            <a:r>
              <a:rPr lang="de-DE" sz="1400" dirty="0" err="1"/>
              <a:t>containerPort</a:t>
            </a:r>
            <a:r>
              <a:rPr lang="de-DE" sz="1400" dirty="0"/>
              <a:t>: 8080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131580D-12C2-4148-BB6D-6DC2EC878944}"/>
              </a:ext>
            </a:extLst>
          </p:cNvPr>
          <p:cNvSpPr txBox="1"/>
          <p:nvPr/>
        </p:nvSpPr>
        <p:spPr>
          <a:xfrm>
            <a:off x="776288" y="667048"/>
            <a:ext cx="20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Logger </a:t>
            </a:r>
            <a:r>
              <a:rPr lang="de-DE" b="1" dirty="0" err="1">
                <a:solidFill>
                  <a:schemeClr val="tx2"/>
                </a:solidFill>
              </a:rPr>
              <a:t>Deployment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0B9C9E-0284-4193-AE80-EC8A65904009}"/>
              </a:ext>
            </a:extLst>
          </p:cNvPr>
          <p:cNvSpPr/>
          <p:nvPr/>
        </p:nvSpPr>
        <p:spPr>
          <a:xfrm>
            <a:off x="7936707" y="2020878"/>
            <a:ext cx="31289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/>
              <a:t>apiVersion</a:t>
            </a:r>
            <a:r>
              <a:rPr lang="de-DE" sz="1400" dirty="0"/>
              <a:t>: v1</a:t>
            </a:r>
          </a:p>
          <a:p>
            <a:r>
              <a:rPr lang="de-DE" sz="1400" dirty="0" err="1"/>
              <a:t>kind</a:t>
            </a:r>
            <a:r>
              <a:rPr lang="de-DE" sz="1400" dirty="0"/>
              <a:t>: Service</a:t>
            </a:r>
          </a:p>
          <a:p>
            <a:r>
              <a:rPr lang="de-DE" sz="1400" dirty="0" err="1"/>
              <a:t>metadata</a:t>
            </a:r>
            <a:r>
              <a:rPr lang="de-DE" sz="1400" dirty="0"/>
              <a:t>: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name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 err="1"/>
              <a:t>spec</a:t>
            </a:r>
            <a:r>
              <a:rPr lang="de-DE" sz="1400" dirty="0"/>
              <a:t>: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selector</a:t>
            </a:r>
            <a:r>
              <a:rPr lang="de-DE" sz="1400" dirty="0"/>
              <a:t>: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app</a:t>
            </a:r>
            <a:r>
              <a:rPr lang="de-DE" sz="1400" dirty="0"/>
              <a:t>: </a:t>
            </a:r>
            <a:r>
              <a:rPr lang="de-DE" sz="1400" dirty="0" err="1"/>
              <a:t>logger</a:t>
            </a:r>
            <a:r>
              <a:rPr lang="de-DE" sz="1400" dirty="0"/>
              <a:t>-server</a:t>
            </a:r>
          </a:p>
          <a:p>
            <a:r>
              <a:rPr lang="de-DE" sz="1400" dirty="0"/>
              <a:t>  </a:t>
            </a:r>
            <a:r>
              <a:rPr lang="de-DE" sz="1400" dirty="0" err="1"/>
              <a:t>ports</a:t>
            </a:r>
            <a:r>
              <a:rPr lang="de-DE" sz="1400" dirty="0"/>
              <a:t>:</a:t>
            </a:r>
          </a:p>
          <a:p>
            <a:r>
              <a:rPr lang="de-DE" sz="1400" dirty="0"/>
              <a:t>  - </a:t>
            </a:r>
            <a:r>
              <a:rPr lang="de-DE" sz="1400" dirty="0" err="1"/>
              <a:t>protocol</a:t>
            </a:r>
            <a:r>
              <a:rPr lang="de-DE" sz="1400" dirty="0"/>
              <a:t>: TCP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port</a:t>
            </a:r>
            <a:r>
              <a:rPr lang="de-DE" sz="1400" dirty="0"/>
              <a:t>: 8080</a:t>
            </a:r>
          </a:p>
          <a:p>
            <a:r>
              <a:rPr lang="de-DE" sz="1400" dirty="0"/>
              <a:t>    </a:t>
            </a:r>
            <a:r>
              <a:rPr lang="de-DE" sz="1400" dirty="0" err="1"/>
              <a:t>targetPort</a:t>
            </a:r>
            <a:r>
              <a:rPr lang="de-DE" sz="1400" dirty="0"/>
              <a:t>: 8080</a:t>
            </a:r>
          </a:p>
          <a:p>
            <a:r>
              <a:rPr lang="de-DE" sz="1400" dirty="0"/>
              <a:t>  type: </a:t>
            </a:r>
            <a:r>
              <a:rPr lang="de-DE" sz="1400" dirty="0" err="1"/>
              <a:t>NodePort</a:t>
            </a:r>
            <a:endParaRPr lang="de-DE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7DD40D-F3A9-44E6-BC67-F0FA0124E145}"/>
              </a:ext>
            </a:extLst>
          </p:cNvPr>
          <p:cNvSpPr txBox="1"/>
          <p:nvPr/>
        </p:nvSpPr>
        <p:spPr>
          <a:xfrm>
            <a:off x="7874793" y="1651546"/>
            <a:ext cx="15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Logger Service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04A7-143B-4DEA-B7E8-2A679268DDAF}"/>
              </a:ext>
            </a:extLst>
          </p:cNvPr>
          <p:cNvSpPr txBox="1"/>
          <p:nvPr/>
        </p:nvSpPr>
        <p:spPr>
          <a:xfrm>
            <a:off x="4686300" y="4516935"/>
            <a:ext cx="200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1"/>
                </a:solidFill>
              </a:rPr>
              <a:t>From</a:t>
            </a:r>
            <a:r>
              <a:rPr lang="de-DE" sz="2000" dirty="0">
                <a:solidFill>
                  <a:schemeClr val="accent1"/>
                </a:solidFill>
              </a:rPr>
              <a:t> Docker Hub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A15C14A-BBC1-4745-93EB-59BFC33CE74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007644" y="4716990"/>
            <a:ext cx="678656" cy="3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748B3E56-E74B-4BAF-9D38-023043B1BC5B}"/>
              </a:ext>
            </a:extLst>
          </p:cNvPr>
          <p:cNvSpPr txBox="1"/>
          <p:nvPr/>
        </p:nvSpPr>
        <p:spPr>
          <a:xfrm>
            <a:off x="9217819" y="5026596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accent1"/>
                </a:solidFill>
              </a:rPr>
              <a:t>Expose</a:t>
            </a:r>
            <a:r>
              <a:rPr lang="de-DE" sz="2000" dirty="0">
                <a:solidFill>
                  <a:schemeClr val="accent1"/>
                </a:solidFill>
              </a:rPr>
              <a:t> IP-</a:t>
            </a:r>
            <a:r>
              <a:rPr lang="de-DE" sz="2000" dirty="0" err="1">
                <a:solidFill>
                  <a:schemeClr val="accent1"/>
                </a:solidFill>
              </a:rPr>
              <a:t>ports</a:t>
            </a:r>
            <a:endParaRPr lang="de-DE" sz="2000" dirty="0">
              <a:solidFill>
                <a:schemeClr val="accent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C982FB8-75F6-4447-99DB-B7735853932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9501192" y="4307682"/>
            <a:ext cx="644926" cy="71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AD48428-FFE1-4A64-B506-E956807B8EBB}"/>
              </a:ext>
            </a:extLst>
          </p:cNvPr>
          <p:cNvSpPr txBox="1"/>
          <p:nvPr/>
        </p:nvSpPr>
        <p:spPr>
          <a:xfrm>
            <a:off x="4686300" y="3689971"/>
            <a:ext cx="254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1"/>
                </a:solidFill>
              </a:rPr>
              <a:t>Number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of</a:t>
            </a:r>
            <a:r>
              <a:rPr lang="de-DE" sz="2000" dirty="0">
                <a:solidFill>
                  <a:schemeClr val="accent1"/>
                </a:solidFill>
              </a:rPr>
              <a:t> Replicas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17D0942-5106-4BEF-A492-E8B39B13CAE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621882" y="3513522"/>
            <a:ext cx="1064418" cy="37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0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D940675-58EE-4F91-8DE3-58A450C5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504" y="2893665"/>
            <a:ext cx="1857375" cy="18573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E1CD6F1-2796-44A0-9B8A-220A965C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172" y="3614971"/>
            <a:ext cx="1997599" cy="19975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1341AD4-8049-4F6D-AABB-01701917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20" y="4228072"/>
            <a:ext cx="1882232" cy="151792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BB6454-9071-40B1-8A17-B8C9BF385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02" y="4315437"/>
            <a:ext cx="2378449" cy="13477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5519BC1-0C38-421C-9826-1E7188998299}"/>
              </a:ext>
            </a:extLst>
          </p:cNvPr>
          <p:cNvSpPr txBox="1"/>
          <p:nvPr/>
        </p:nvSpPr>
        <p:spPr>
          <a:xfrm>
            <a:off x="1391286" y="1010415"/>
            <a:ext cx="90104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Challenges</a:t>
            </a:r>
            <a:r>
              <a:rPr lang="de-DE" sz="2000" b="1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Hardware </a:t>
            </a:r>
            <a:r>
              <a:rPr lang="de-DE" sz="2000" dirty="0" err="1"/>
              <a:t>limitations</a:t>
            </a:r>
            <a:r>
              <a:rPr lang="de-DE" sz="2000" dirty="0"/>
              <a:t> (</a:t>
            </a:r>
            <a:r>
              <a:rPr lang="de-DE" sz="2000" dirty="0" err="1"/>
              <a:t>Raspi</a:t>
            </a:r>
            <a:r>
              <a:rPr lang="de-DE" sz="2000" dirty="0"/>
              <a:t> 3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memory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1G,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build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Cross </a:t>
            </a:r>
            <a:r>
              <a:rPr lang="de-DE" sz="2000" dirty="0" err="1"/>
              <a:t>platform</a:t>
            </a:r>
            <a:r>
              <a:rPr lang="de-DE" sz="2000" dirty="0"/>
              <a:t> </a:t>
            </a:r>
            <a:r>
              <a:rPr lang="de-DE" sz="2000" dirty="0" err="1"/>
              <a:t>architecture</a:t>
            </a:r>
            <a:r>
              <a:rPr lang="de-DE" sz="2000" dirty="0"/>
              <a:t> (AMD64 vs. Arm64)</a:t>
            </a:r>
          </a:p>
          <a:p>
            <a:pPr marL="285750" indent="-285750">
              <a:buFontTx/>
              <a:buChar char="-"/>
            </a:pP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deployment</a:t>
            </a:r>
            <a:r>
              <a:rPr lang="de-DE" sz="2000" dirty="0"/>
              <a:t> </a:t>
            </a:r>
            <a:r>
              <a:rPr lang="de-DE" sz="2000" dirty="0" err="1"/>
              <a:t>chain</a:t>
            </a:r>
            <a:r>
              <a:rPr lang="de-DE" sz="2000" dirty="0"/>
              <a:t> (GitHub, </a:t>
            </a:r>
            <a:r>
              <a:rPr lang="de-DE" sz="2000" dirty="0" err="1"/>
              <a:t>DockerHub</a:t>
            </a:r>
            <a:r>
              <a:rPr lang="de-DE" sz="2000" dirty="0"/>
              <a:t>, ..)</a:t>
            </a:r>
          </a:p>
          <a:p>
            <a:pPr marL="285750" indent="-285750">
              <a:buFontTx/>
              <a:buChar char="-"/>
            </a:pPr>
            <a:r>
              <a:rPr lang="de-DE" sz="2000" dirty="0" err="1"/>
              <a:t>Complex</a:t>
            </a:r>
            <a:r>
              <a:rPr lang="de-DE" sz="2000" dirty="0"/>
              <a:t> Network Setup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Microservices </a:t>
            </a:r>
            <a:r>
              <a:rPr lang="de-DE" sz="2000" dirty="0" err="1"/>
              <a:t>configuration</a:t>
            </a:r>
            <a:endParaRPr lang="de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D36B86-B704-4E38-9722-48FA3B99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163" y="2948963"/>
            <a:ext cx="1197768" cy="11977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1646CBF-48AD-453C-8079-855D06A22EBC}"/>
              </a:ext>
            </a:extLst>
          </p:cNvPr>
          <p:cNvSpPr txBox="1"/>
          <p:nvPr/>
        </p:nvSpPr>
        <p:spPr>
          <a:xfrm>
            <a:off x="907838" y="396206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>
                    <a:lumMod val="75000"/>
                  </a:schemeClr>
                </a:solidFill>
              </a:rPr>
              <a:t>Visual Studio Code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140ABF-7519-4EDE-A8E5-26425757C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701" y="3986976"/>
            <a:ext cx="971550" cy="9715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72FD46-90D7-43DE-9D5F-211CCD64507A}"/>
              </a:ext>
            </a:extLst>
          </p:cNvPr>
          <p:cNvSpPr txBox="1"/>
          <p:nvPr/>
        </p:nvSpPr>
        <p:spPr>
          <a:xfrm>
            <a:off x="4395118" y="48537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GitHub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6F8449-1048-4691-BE86-F95F9990821B}"/>
              </a:ext>
            </a:extLst>
          </p:cNvPr>
          <p:cNvSpPr txBox="1"/>
          <p:nvPr/>
        </p:nvSpPr>
        <p:spPr>
          <a:xfrm>
            <a:off x="5128525" y="4118225"/>
            <a:ext cx="12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>
                    <a:lumMod val="75000"/>
                  </a:schemeClr>
                </a:solidFill>
              </a:rPr>
              <a:t>Docker Hub</a:t>
            </a:r>
          </a:p>
        </p:txBody>
      </p:sp>
      <p:pic>
        <p:nvPicPr>
          <p:cNvPr id="19" name="Grafik 1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69042C-666B-4D32-8C5D-53B5098BF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94" y="2491061"/>
            <a:ext cx="1148011" cy="114801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E99CB85-BF80-4A18-9836-B17904AD1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468" y="4344397"/>
            <a:ext cx="1366887" cy="8787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44C1E44-BE55-4FC7-85FE-E8B0E101F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9111" y="5001567"/>
            <a:ext cx="1219200" cy="9712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E642731-7BC1-4E14-A86A-D77FA2CFF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7801" y="4313931"/>
            <a:ext cx="1447829" cy="8786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DDADAF2-2760-41EA-A351-6794D8816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2874" y="5382641"/>
            <a:ext cx="1268308" cy="96727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9AD5107-2645-4059-84B4-952625F4D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2758" y="5095602"/>
            <a:ext cx="1519687" cy="85788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D33F029-55FD-4E80-8723-8FA9126FDC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6243" y="2803711"/>
            <a:ext cx="1232985" cy="110488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3482824-942E-4837-96A1-62BBF78B6C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5582" y="3145455"/>
            <a:ext cx="1140619" cy="114061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5C9898F-D5BE-4F6B-856F-8359B8A7DD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2520" y="5223110"/>
            <a:ext cx="1488315" cy="125902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E05A87A-6234-4900-88A7-F9D1C56B79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1267" y="5382641"/>
            <a:ext cx="2209861" cy="9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Software Stack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CC132C-C6D4-479F-B494-A1EAA64D5A5E}"/>
              </a:ext>
            </a:extLst>
          </p:cNvPr>
          <p:cNvSpPr/>
          <p:nvPr/>
        </p:nvSpPr>
        <p:spPr>
          <a:xfrm>
            <a:off x="2200269" y="3167004"/>
            <a:ext cx="4829179" cy="332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Standard Notebook (</a:t>
            </a:r>
            <a:r>
              <a:rPr lang="de-DE" sz="1400" dirty="0" err="1"/>
              <a:t>Win</a:t>
            </a:r>
            <a:r>
              <a:rPr lang="de-DE" sz="1400" dirty="0"/>
              <a:t> 10)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6A4AA3E-E9A6-4350-AFFE-1D398B037E61}"/>
              </a:ext>
            </a:extLst>
          </p:cNvPr>
          <p:cNvSpPr/>
          <p:nvPr/>
        </p:nvSpPr>
        <p:spPr>
          <a:xfrm>
            <a:off x="2445549" y="3509258"/>
            <a:ext cx="4362451" cy="26360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VMWare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Xubuntu</a:t>
            </a:r>
            <a:r>
              <a:rPr lang="de-DE" sz="1400" dirty="0">
                <a:solidFill>
                  <a:schemeClr val="tx1"/>
                </a:solidFill>
              </a:rPr>
              <a:t> 19.1 (AMD64)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C141253-A417-4EC2-9545-1D6953D80053}"/>
              </a:ext>
            </a:extLst>
          </p:cNvPr>
          <p:cNvSpPr/>
          <p:nvPr/>
        </p:nvSpPr>
        <p:spPr>
          <a:xfrm>
            <a:off x="4206140" y="3708554"/>
            <a:ext cx="2364581" cy="15716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QEMU Ubuntu 19.1 (Arm64)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11483AA-0823-43F3-A753-1282C4FCF0D7}"/>
              </a:ext>
            </a:extLst>
          </p:cNvPr>
          <p:cNvSpPr/>
          <p:nvPr/>
        </p:nvSpPr>
        <p:spPr>
          <a:xfrm>
            <a:off x="4862588" y="851779"/>
            <a:ext cx="2166860" cy="12215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1400" dirty="0"/>
              <a:t>Docker Hub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68F73F-5560-4471-A0DD-526598CEEDB7}"/>
              </a:ext>
            </a:extLst>
          </p:cNvPr>
          <p:cNvSpPr/>
          <p:nvPr/>
        </p:nvSpPr>
        <p:spPr>
          <a:xfrm>
            <a:off x="7390705" y="1037511"/>
            <a:ext cx="2978944" cy="15430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Raspberry 3/4 Ubuntu 19.1 (Arm64)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247E14-32AE-4AFE-B433-80EBCBE1C3CA}"/>
              </a:ext>
            </a:extLst>
          </p:cNvPr>
          <p:cNvSpPr/>
          <p:nvPr/>
        </p:nvSpPr>
        <p:spPr>
          <a:xfrm>
            <a:off x="2221712" y="851779"/>
            <a:ext cx="2543175" cy="12215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1400" dirty="0"/>
              <a:t>GitHub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7BB275B-9FB5-4EDA-B193-EBAF054A9746}"/>
              </a:ext>
            </a:extLst>
          </p:cNvPr>
          <p:cNvSpPr/>
          <p:nvPr/>
        </p:nvSpPr>
        <p:spPr>
          <a:xfrm>
            <a:off x="7390705" y="2980612"/>
            <a:ext cx="2978944" cy="15430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Raspberry 3/4 Ubuntu 19.1 (Arm64)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E14AAE-7276-4C17-84D9-2FE9B17B46DD}"/>
              </a:ext>
            </a:extLst>
          </p:cNvPr>
          <p:cNvSpPr txBox="1"/>
          <p:nvPr/>
        </p:nvSpPr>
        <p:spPr>
          <a:xfrm>
            <a:off x="7285080" y="2710695"/>
            <a:ext cx="1506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Kubernetes</a:t>
            </a:r>
            <a:r>
              <a:rPr lang="de-DE" sz="1400" dirty="0"/>
              <a:t> Slaves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FD2F5AE-F717-49DC-9833-7FFEA4A087BE}"/>
              </a:ext>
            </a:extLst>
          </p:cNvPr>
          <p:cNvSpPr/>
          <p:nvPr/>
        </p:nvSpPr>
        <p:spPr>
          <a:xfrm>
            <a:off x="7390705" y="4980862"/>
            <a:ext cx="2978944" cy="15430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Raspberry 3/4 Ubuntu 19.1 (Arm64)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A3BAC6-4773-48CA-B41B-0320EE0020CF}"/>
              </a:ext>
            </a:extLst>
          </p:cNvPr>
          <p:cNvSpPr txBox="1"/>
          <p:nvPr/>
        </p:nvSpPr>
        <p:spPr>
          <a:xfrm>
            <a:off x="7300899" y="759230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Kubernetes</a:t>
            </a:r>
            <a:r>
              <a:rPr lang="de-DE" sz="1400" dirty="0"/>
              <a:t> Master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402BD87-CDBC-4FF9-8D1C-FB5BFB3CA1F5}"/>
              </a:ext>
            </a:extLst>
          </p:cNvPr>
          <p:cNvSpPr txBox="1"/>
          <p:nvPr/>
        </p:nvSpPr>
        <p:spPr>
          <a:xfrm>
            <a:off x="7305483" y="4707255"/>
            <a:ext cx="3149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Docker – Database/Prometheus/</a:t>
            </a:r>
            <a:r>
              <a:rPr lang="de-DE" sz="1400" dirty="0" err="1"/>
              <a:t>Grafana</a:t>
            </a: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9DFAC9-0770-41B8-B95D-48B4DA21D1FE}"/>
              </a:ext>
            </a:extLst>
          </p:cNvPr>
          <p:cNvSpPr/>
          <p:nvPr/>
        </p:nvSpPr>
        <p:spPr>
          <a:xfrm>
            <a:off x="4378437" y="3764778"/>
            <a:ext cx="921072" cy="6457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  <a:p>
            <a:pPr algn="ctr"/>
            <a:r>
              <a:rPr lang="de-DE" sz="1400" dirty="0"/>
              <a:t>Source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E46D00A-1E06-4DD9-899C-BEB1A5FA6594}"/>
              </a:ext>
            </a:extLst>
          </p:cNvPr>
          <p:cNvSpPr/>
          <p:nvPr/>
        </p:nvSpPr>
        <p:spPr>
          <a:xfrm>
            <a:off x="5471806" y="3764778"/>
            <a:ext cx="1027168" cy="9858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Docker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B44CDEE-C7B0-4CA9-B7EA-D183E0DBBB33}"/>
              </a:ext>
            </a:extLst>
          </p:cNvPr>
          <p:cNvSpPr/>
          <p:nvPr/>
        </p:nvSpPr>
        <p:spPr>
          <a:xfrm>
            <a:off x="5585576" y="3844938"/>
            <a:ext cx="799628" cy="5500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B17291D-ADD5-488E-9A35-36CDEF37AA9E}"/>
              </a:ext>
            </a:extLst>
          </p:cNvPr>
          <p:cNvSpPr/>
          <p:nvPr/>
        </p:nvSpPr>
        <p:spPr>
          <a:xfrm>
            <a:off x="2902122" y="4577267"/>
            <a:ext cx="1032119" cy="1012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Docker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61F55B52-14C0-478F-B931-FEB89A548B16}"/>
              </a:ext>
            </a:extLst>
          </p:cNvPr>
          <p:cNvSpPr/>
          <p:nvPr/>
        </p:nvSpPr>
        <p:spPr>
          <a:xfrm>
            <a:off x="2974771" y="4655849"/>
            <a:ext cx="912972" cy="63145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Maria 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9C2F2B7-C76E-42ED-9470-373980AEA6A3}"/>
              </a:ext>
            </a:extLst>
          </p:cNvPr>
          <p:cNvSpPr/>
          <p:nvPr/>
        </p:nvSpPr>
        <p:spPr>
          <a:xfrm>
            <a:off x="9212362" y="1192529"/>
            <a:ext cx="1032119" cy="10522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 err="1"/>
              <a:t>Pod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83536A-D64A-4A53-98B8-3AF04A2C4456}"/>
              </a:ext>
            </a:extLst>
          </p:cNvPr>
          <p:cNvSpPr/>
          <p:nvPr/>
        </p:nvSpPr>
        <p:spPr>
          <a:xfrm>
            <a:off x="9212361" y="3167004"/>
            <a:ext cx="1032119" cy="10522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 err="1"/>
              <a:t>Pod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4CE92A8-C100-465B-8892-CA53212C23F1}"/>
              </a:ext>
            </a:extLst>
          </p:cNvPr>
          <p:cNvSpPr/>
          <p:nvPr/>
        </p:nvSpPr>
        <p:spPr>
          <a:xfrm>
            <a:off x="9212360" y="5085521"/>
            <a:ext cx="1032119" cy="10522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Docker</a:t>
            </a:r>
          </a:p>
        </p:txBody>
      </p:sp>
      <p:sp>
        <p:nvSpPr>
          <p:cNvPr id="23" name="Zylinder 22">
            <a:extLst>
              <a:ext uri="{FF2B5EF4-FFF2-40B4-BE49-F238E27FC236}">
                <a16:creationId xmlns:a16="http://schemas.microsoft.com/office/drawing/2014/main" id="{7CF2B2E3-87EB-42AD-B4F7-AAEADBB3B358}"/>
              </a:ext>
            </a:extLst>
          </p:cNvPr>
          <p:cNvSpPr/>
          <p:nvPr/>
        </p:nvSpPr>
        <p:spPr>
          <a:xfrm>
            <a:off x="9271933" y="5198625"/>
            <a:ext cx="912972" cy="63145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Maria DB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400E9F7-2894-4A49-9C58-0A9420F2E06D}"/>
              </a:ext>
            </a:extLst>
          </p:cNvPr>
          <p:cNvSpPr/>
          <p:nvPr/>
        </p:nvSpPr>
        <p:spPr>
          <a:xfrm>
            <a:off x="9356522" y="3312794"/>
            <a:ext cx="799628" cy="5500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9F1B648-B806-4113-92CA-727D5F47AEB8}"/>
              </a:ext>
            </a:extLst>
          </p:cNvPr>
          <p:cNvSpPr/>
          <p:nvPr/>
        </p:nvSpPr>
        <p:spPr>
          <a:xfrm>
            <a:off x="9362664" y="1351838"/>
            <a:ext cx="799628" cy="5500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89E2A2C-82C0-45C2-8DF1-0A8D57D73E81}"/>
              </a:ext>
            </a:extLst>
          </p:cNvPr>
          <p:cNvSpPr/>
          <p:nvPr/>
        </p:nvSpPr>
        <p:spPr>
          <a:xfrm>
            <a:off x="2974771" y="3795834"/>
            <a:ext cx="921072" cy="6457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  <a:p>
            <a:pPr algn="ctr"/>
            <a:r>
              <a:rPr lang="de-DE" sz="1400" dirty="0"/>
              <a:t>Source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0767F99-B025-4F5B-AFDF-FFF2097D09DC}"/>
              </a:ext>
            </a:extLst>
          </p:cNvPr>
          <p:cNvSpPr/>
          <p:nvPr/>
        </p:nvSpPr>
        <p:spPr>
          <a:xfrm>
            <a:off x="2952129" y="1179814"/>
            <a:ext cx="921072" cy="6457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  <a:p>
            <a:pPr algn="ctr"/>
            <a:r>
              <a:rPr lang="de-DE" sz="1400" dirty="0"/>
              <a:t>Source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A66AB4-0C53-485D-8E6F-AEFA7788AE8A}"/>
              </a:ext>
            </a:extLst>
          </p:cNvPr>
          <p:cNvSpPr/>
          <p:nvPr/>
        </p:nvSpPr>
        <p:spPr>
          <a:xfrm>
            <a:off x="5858639" y="965351"/>
            <a:ext cx="1027168" cy="9858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/>
              <a:t>Docker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A889FD5-9C9B-435F-8A98-C683D92274F4}"/>
              </a:ext>
            </a:extLst>
          </p:cNvPr>
          <p:cNvSpPr/>
          <p:nvPr/>
        </p:nvSpPr>
        <p:spPr>
          <a:xfrm>
            <a:off x="5972409" y="1045511"/>
            <a:ext cx="799628" cy="5500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Quarkus</a:t>
            </a:r>
            <a:r>
              <a:rPr lang="de-DE" sz="1400" dirty="0"/>
              <a:t> App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25F87A-71B6-4B34-9685-29831CB28106}"/>
              </a:ext>
            </a:extLst>
          </p:cNvPr>
          <p:cNvSpPr/>
          <p:nvPr/>
        </p:nvSpPr>
        <p:spPr>
          <a:xfrm>
            <a:off x="540537" y="3518725"/>
            <a:ext cx="1438284" cy="11885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Ubuntu 18.04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AMD64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DAD390C-CD02-41C5-91CE-18B06BD498E6}"/>
              </a:ext>
            </a:extLst>
          </p:cNvPr>
          <p:cNvSpPr/>
          <p:nvPr/>
        </p:nvSpPr>
        <p:spPr>
          <a:xfrm>
            <a:off x="770852" y="3593936"/>
            <a:ext cx="957929" cy="519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Jenkins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87766C-A501-4087-8CDE-25FB325EF91C}"/>
              </a:ext>
            </a:extLst>
          </p:cNvPr>
          <p:cNvSpPr/>
          <p:nvPr/>
        </p:nvSpPr>
        <p:spPr>
          <a:xfrm>
            <a:off x="4378821" y="4483259"/>
            <a:ext cx="920688" cy="519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Jenkins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6067885-CA8F-4A9A-9107-5288F28E3785}"/>
              </a:ext>
            </a:extLst>
          </p:cNvPr>
          <p:cNvCxnSpPr>
            <a:cxnSpLocks/>
          </p:cNvCxnSpPr>
          <p:nvPr/>
        </p:nvCxnSpPr>
        <p:spPr>
          <a:xfrm>
            <a:off x="921537" y="2674333"/>
            <a:ext cx="1878705" cy="124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026D2A02-1670-4498-A8E8-8E1F99B8AAB4}"/>
              </a:ext>
            </a:extLst>
          </p:cNvPr>
          <p:cNvSpPr/>
          <p:nvPr/>
        </p:nvSpPr>
        <p:spPr>
          <a:xfrm>
            <a:off x="964404" y="2645138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152E3A2-E49C-4295-99DD-818418108013}"/>
              </a:ext>
            </a:extLst>
          </p:cNvPr>
          <p:cNvCxnSpPr>
            <a:cxnSpLocks/>
          </p:cNvCxnSpPr>
          <p:nvPr/>
        </p:nvCxnSpPr>
        <p:spPr>
          <a:xfrm flipV="1">
            <a:off x="3110539" y="1546477"/>
            <a:ext cx="0" cy="220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2C6D36D9-4C7C-46D3-AD6D-118F6F340173}"/>
              </a:ext>
            </a:extLst>
          </p:cNvPr>
          <p:cNvSpPr txBox="1"/>
          <p:nvPr/>
        </p:nvSpPr>
        <p:spPr>
          <a:xfrm>
            <a:off x="448237" y="1897667"/>
            <a:ext cx="1513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(1) Development</a:t>
            </a:r>
          </a:p>
          <a:p>
            <a:r>
              <a:rPr lang="de-DE" sz="1400" dirty="0">
                <a:solidFill>
                  <a:schemeClr val="accent1"/>
                </a:solidFill>
              </a:rPr>
              <a:t>VSC in </a:t>
            </a:r>
            <a:r>
              <a:rPr lang="de-DE" sz="1400" dirty="0" err="1">
                <a:solidFill>
                  <a:schemeClr val="accent1"/>
                </a:solidFill>
              </a:rPr>
              <a:t>VMWare</a:t>
            </a:r>
            <a:endParaRPr lang="de-DE" sz="1400" dirty="0">
              <a:solidFill>
                <a:schemeClr val="accent1"/>
              </a:solidFill>
            </a:endParaRPr>
          </a:p>
          <a:p>
            <a:r>
              <a:rPr lang="de-DE" sz="1400" dirty="0">
                <a:solidFill>
                  <a:schemeClr val="accent1"/>
                </a:solidFill>
              </a:rPr>
              <a:t>and publish </a:t>
            </a:r>
            <a:r>
              <a:rPr lang="de-DE" sz="1400" dirty="0" err="1">
                <a:solidFill>
                  <a:schemeClr val="accent1"/>
                </a:solidFill>
              </a:rPr>
              <a:t>to</a:t>
            </a:r>
            <a:r>
              <a:rPr lang="de-DE" sz="1400" dirty="0">
                <a:solidFill>
                  <a:schemeClr val="accent1"/>
                </a:solidFill>
              </a:rPr>
              <a:t> GIT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B9297E5-55D0-4477-B1C6-D6D522FA6753}"/>
              </a:ext>
            </a:extLst>
          </p:cNvPr>
          <p:cNvSpPr/>
          <p:nvPr/>
        </p:nvSpPr>
        <p:spPr>
          <a:xfrm>
            <a:off x="2952502" y="2388333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AF15A8D2-9D97-4684-AF88-9A3117977E80}"/>
              </a:ext>
            </a:extLst>
          </p:cNvPr>
          <p:cNvCxnSpPr>
            <a:cxnSpLocks/>
          </p:cNvCxnSpPr>
          <p:nvPr/>
        </p:nvCxnSpPr>
        <p:spPr>
          <a:xfrm>
            <a:off x="3742510" y="1598051"/>
            <a:ext cx="750555" cy="224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23551674-74E9-4825-9476-45BBD093DBC5}"/>
              </a:ext>
            </a:extLst>
          </p:cNvPr>
          <p:cNvSpPr/>
          <p:nvPr/>
        </p:nvSpPr>
        <p:spPr>
          <a:xfrm>
            <a:off x="3815558" y="2156153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58B8050-AF3A-4549-AD4A-A0E63ED8622F}"/>
              </a:ext>
            </a:extLst>
          </p:cNvPr>
          <p:cNvSpPr txBox="1"/>
          <p:nvPr/>
        </p:nvSpPr>
        <p:spPr>
          <a:xfrm>
            <a:off x="4221914" y="2206554"/>
            <a:ext cx="12009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(2) Package</a:t>
            </a:r>
          </a:p>
          <a:p>
            <a:r>
              <a:rPr lang="de-DE" sz="1400" dirty="0">
                <a:solidFill>
                  <a:schemeClr val="accent1"/>
                </a:solidFill>
              </a:rPr>
              <a:t>App and </a:t>
            </a:r>
            <a:r>
              <a:rPr lang="de-DE" sz="1400" dirty="0" err="1">
                <a:solidFill>
                  <a:schemeClr val="accent1"/>
                </a:solidFill>
              </a:rPr>
              <a:t>build</a:t>
            </a:r>
            <a:endParaRPr lang="de-DE" sz="1400" dirty="0">
              <a:solidFill>
                <a:schemeClr val="accent1"/>
              </a:solidFill>
            </a:endParaRPr>
          </a:p>
          <a:p>
            <a:r>
              <a:rPr lang="de-DE" sz="1400" dirty="0">
                <a:solidFill>
                  <a:schemeClr val="accent1"/>
                </a:solidFill>
              </a:rPr>
              <a:t>Docker </a:t>
            </a:r>
          </a:p>
          <a:p>
            <a:r>
              <a:rPr lang="de-DE" sz="1400" dirty="0">
                <a:solidFill>
                  <a:schemeClr val="accent1"/>
                </a:solidFill>
              </a:rPr>
              <a:t>Image</a:t>
            </a:r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7D261641-4683-4400-925A-E86E8448C806}"/>
              </a:ext>
            </a:extLst>
          </p:cNvPr>
          <p:cNvSpPr/>
          <p:nvPr/>
        </p:nvSpPr>
        <p:spPr>
          <a:xfrm>
            <a:off x="5043481" y="2940413"/>
            <a:ext cx="742950" cy="924358"/>
          </a:xfrm>
          <a:custGeom>
            <a:avLst/>
            <a:gdLst>
              <a:gd name="connsiteX0" fmla="*/ 0 w 742950"/>
              <a:gd name="connsiteY0" fmla="*/ 1007561 h 1093286"/>
              <a:gd name="connsiteX1" fmla="*/ 257175 w 742950"/>
              <a:gd name="connsiteY1" fmla="*/ 292 h 1093286"/>
              <a:gd name="connsiteX2" fmla="*/ 742950 w 742950"/>
              <a:gd name="connsiteY2" fmla="*/ 1093286 h 109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1093286">
                <a:moveTo>
                  <a:pt x="0" y="1007561"/>
                </a:moveTo>
                <a:cubicBezTo>
                  <a:pt x="66675" y="496782"/>
                  <a:pt x="133350" y="-13996"/>
                  <a:pt x="257175" y="292"/>
                </a:cubicBezTo>
                <a:cubicBezTo>
                  <a:pt x="381000" y="14579"/>
                  <a:pt x="561975" y="553932"/>
                  <a:pt x="742950" y="1093286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C39748F-8C15-4520-A734-0FC4C51E6AC3}"/>
              </a:ext>
            </a:extLst>
          </p:cNvPr>
          <p:cNvSpPr/>
          <p:nvPr/>
        </p:nvSpPr>
        <p:spPr>
          <a:xfrm>
            <a:off x="5151871" y="2809052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EC9C775-C504-49B7-9C27-FEA4BF4BCC57}"/>
              </a:ext>
            </a:extLst>
          </p:cNvPr>
          <p:cNvCxnSpPr>
            <a:cxnSpLocks/>
          </p:cNvCxnSpPr>
          <p:nvPr/>
        </p:nvCxnSpPr>
        <p:spPr>
          <a:xfrm>
            <a:off x="6660527" y="1402436"/>
            <a:ext cx="2821845" cy="39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BBF64DA-C430-4258-AA31-EF5258BEDCA8}"/>
              </a:ext>
            </a:extLst>
          </p:cNvPr>
          <p:cNvCxnSpPr>
            <a:cxnSpLocks/>
          </p:cNvCxnSpPr>
          <p:nvPr/>
        </p:nvCxnSpPr>
        <p:spPr>
          <a:xfrm flipV="1">
            <a:off x="6308034" y="1509511"/>
            <a:ext cx="330130" cy="228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B27875B3-C115-41C1-8DBE-152884D849A9}"/>
              </a:ext>
            </a:extLst>
          </p:cNvPr>
          <p:cNvSpPr/>
          <p:nvPr/>
        </p:nvSpPr>
        <p:spPr>
          <a:xfrm>
            <a:off x="6295316" y="2676468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BFA727D-4577-4DBC-B505-18E36F5B6A9F}"/>
              </a:ext>
            </a:extLst>
          </p:cNvPr>
          <p:cNvSpPr/>
          <p:nvPr/>
        </p:nvSpPr>
        <p:spPr>
          <a:xfrm>
            <a:off x="7663794" y="1443760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F9048A3-5118-4761-9EC5-EB018345A280}"/>
              </a:ext>
            </a:extLst>
          </p:cNvPr>
          <p:cNvSpPr txBox="1"/>
          <p:nvPr/>
        </p:nvSpPr>
        <p:spPr>
          <a:xfrm>
            <a:off x="5640305" y="2078976"/>
            <a:ext cx="995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(3) Publish </a:t>
            </a:r>
          </a:p>
          <a:p>
            <a:r>
              <a:rPr lang="de-DE" sz="1400" dirty="0">
                <a:solidFill>
                  <a:schemeClr val="accent1"/>
                </a:solidFill>
              </a:rPr>
              <a:t>Docker </a:t>
            </a:r>
          </a:p>
          <a:p>
            <a:r>
              <a:rPr lang="de-DE" sz="1400" dirty="0">
                <a:solidFill>
                  <a:schemeClr val="accent1"/>
                </a:solidFill>
              </a:rPr>
              <a:t>Image</a:t>
            </a:r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B0C2CE97-CD87-43E2-820E-327E30BD0627}"/>
              </a:ext>
            </a:extLst>
          </p:cNvPr>
          <p:cNvSpPr/>
          <p:nvPr/>
        </p:nvSpPr>
        <p:spPr>
          <a:xfrm>
            <a:off x="10255613" y="1778312"/>
            <a:ext cx="712448" cy="1755872"/>
          </a:xfrm>
          <a:custGeom>
            <a:avLst/>
            <a:gdLst>
              <a:gd name="connsiteX0" fmla="*/ 0 w 712448"/>
              <a:gd name="connsiteY0" fmla="*/ 0 h 1755872"/>
              <a:gd name="connsiteX1" fmla="*/ 712447 w 712448"/>
              <a:gd name="connsiteY1" fmla="*/ 807813 h 1755872"/>
              <a:gd name="connsiteX2" fmla="*/ 5610 w 712448"/>
              <a:gd name="connsiteY2" fmla="*/ 1755872 h 175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448" h="1755872">
                <a:moveTo>
                  <a:pt x="0" y="0"/>
                </a:moveTo>
                <a:cubicBezTo>
                  <a:pt x="355756" y="257584"/>
                  <a:pt x="711512" y="515168"/>
                  <a:pt x="712447" y="807813"/>
                </a:cubicBezTo>
                <a:cubicBezTo>
                  <a:pt x="713382" y="1100458"/>
                  <a:pt x="359496" y="1428165"/>
                  <a:pt x="5610" y="1755872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03D43D-2C2A-4A63-8F28-3B10E26F4FE5}"/>
              </a:ext>
            </a:extLst>
          </p:cNvPr>
          <p:cNvSpPr/>
          <p:nvPr/>
        </p:nvSpPr>
        <p:spPr>
          <a:xfrm>
            <a:off x="10718441" y="2730755"/>
            <a:ext cx="295275" cy="2952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4C7FF2C-6D04-48CA-9121-EEDF61346023}"/>
              </a:ext>
            </a:extLst>
          </p:cNvPr>
          <p:cNvSpPr txBox="1"/>
          <p:nvPr/>
        </p:nvSpPr>
        <p:spPr>
          <a:xfrm>
            <a:off x="10679062" y="3109061"/>
            <a:ext cx="10295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(4) Deploy </a:t>
            </a:r>
          </a:p>
          <a:p>
            <a:r>
              <a:rPr lang="de-DE" sz="1400" dirty="0" err="1">
                <a:solidFill>
                  <a:schemeClr val="accent1"/>
                </a:solidFill>
              </a:rPr>
              <a:t>Kubernetes</a:t>
            </a:r>
            <a:endParaRPr lang="de-DE" sz="1400" dirty="0">
              <a:solidFill>
                <a:schemeClr val="accent1"/>
              </a:solidFill>
            </a:endParaRPr>
          </a:p>
          <a:p>
            <a:r>
              <a:rPr lang="de-DE" sz="1400" dirty="0" err="1">
                <a:solidFill>
                  <a:schemeClr val="accent1"/>
                </a:solidFill>
              </a:rPr>
              <a:t>with</a:t>
            </a:r>
            <a:r>
              <a:rPr lang="de-DE" sz="1400" dirty="0">
                <a:solidFill>
                  <a:schemeClr val="accent1"/>
                </a:solidFill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9811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48F50F0B-9471-4A6A-9FFD-4B90B056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50" y="983430"/>
            <a:ext cx="2378449" cy="13477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(1) </a:t>
            </a:r>
            <a:r>
              <a:rPr lang="de-DE" sz="3600" dirty="0" err="1"/>
              <a:t>Build</a:t>
            </a:r>
            <a:r>
              <a:rPr lang="de-DE" sz="3600" dirty="0"/>
              <a:t> (on </a:t>
            </a:r>
            <a:r>
              <a:rPr lang="de-DE" sz="3600" dirty="0" err="1"/>
              <a:t>VMWare</a:t>
            </a:r>
            <a:r>
              <a:rPr lang="de-DE" sz="3600" dirty="0"/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ECDF1D-17B9-4AC8-97E2-1CCDB770DE2D}"/>
              </a:ext>
            </a:extLst>
          </p:cNvPr>
          <p:cNvSpPr txBox="1"/>
          <p:nvPr/>
        </p:nvSpPr>
        <p:spPr>
          <a:xfrm>
            <a:off x="914400" y="1043426"/>
            <a:ext cx="649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GitHub: </a:t>
            </a:r>
            <a:r>
              <a:rPr lang="de-DE" dirty="0">
                <a:hlinkClick r:id="rId3"/>
              </a:rPr>
              <a:t>https://github.com/hdwinkel/quarkus-logger/tree/develop</a:t>
            </a:r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6EA6D4C-FCB2-4B9E-9204-E52FFF0C8749}"/>
              </a:ext>
            </a:extLst>
          </p:cNvPr>
          <p:cNvSpPr/>
          <p:nvPr/>
        </p:nvSpPr>
        <p:spPr>
          <a:xfrm>
            <a:off x="434806" y="1654763"/>
            <a:ext cx="5435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Rest </a:t>
            </a:r>
            <a:r>
              <a:rPr lang="de-DE" sz="1200" dirty="0" err="1"/>
              <a:t>call</a:t>
            </a:r>
            <a:r>
              <a:rPr lang="de-DE" sz="1200" dirty="0"/>
              <a:t> DHT </a:t>
            </a:r>
            <a:r>
              <a:rPr lang="de-DE" sz="1200" dirty="0" err="1"/>
              <a:t>to</a:t>
            </a:r>
            <a:r>
              <a:rPr lang="de-DE" sz="1200" dirty="0"/>
              <a:t> QEMU-</a:t>
            </a:r>
            <a:r>
              <a:rPr lang="de-DE" sz="1200" dirty="0" err="1"/>
              <a:t>Raspi</a:t>
            </a:r>
            <a:r>
              <a:rPr lang="de-DE" sz="1200" dirty="0"/>
              <a:t> (</a:t>
            </a:r>
            <a:r>
              <a:rPr lang="de-DE" sz="1200" dirty="0" err="1"/>
              <a:t>Quarkus</a:t>
            </a:r>
            <a:r>
              <a:rPr lang="de-DE" sz="1200" dirty="0"/>
              <a:t> App):</a:t>
            </a:r>
          </a:p>
          <a:p>
            <a:r>
              <a:rPr lang="de-DE" sz="1200" dirty="0"/>
              <a:t>============================================</a:t>
            </a:r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POST:</a:t>
            </a:r>
          </a:p>
          <a:p>
            <a:r>
              <a:rPr lang="de-DE" sz="1200" dirty="0"/>
              <a:t>http://192.168.10.107:58080/logger/dht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Request Header:</a:t>
            </a:r>
          </a:p>
          <a:p>
            <a:r>
              <a:rPr lang="de-DE" sz="1200" dirty="0"/>
              <a:t>Content-Type</a:t>
            </a:r>
          </a:p>
          <a:p>
            <a:r>
              <a:rPr lang="de-DE" sz="1200" dirty="0" err="1"/>
              <a:t>application</a:t>
            </a:r>
            <a:r>
              <a:rPr lang="de-DE" sz="1200" dirty="0"/>
              <a:t>/</a:t>
            </a:r>
            <a:r>
              <a:rPr lang="de-DE" sz="1200" dirty="0" err="1"/>
              <a:t>json</a:t>
            </a:r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Body DHT</a:t>
            </a:r>
            <a:endParaRPr lang="de-DE" sz="1200" dirty="0"/>
          </a:p>
          <a:p>
            <a:r>
              <a:rPr lang="de-DE" sz="1200" dirty="0"/>
              <a:t>{</a:t>
            </a:r>
          </a:p>
          <a:p>
            <a:r>
              <a:rPr lang="de-DE" sz="1200" dirty="0"/>
              <a:t>    "Header": { "</a:t>
            </a:r>
            <a:r>
              <a:rPr lang="de-DE" sz="1200" dirty="0" err="1"/>
              <a:t>Timestamp</a:t>
            </a:r>
            <a:r>
              <a:rPr lang="de-DE" sz="1200" dirty="0"/>
              <a:t>": "2020-02-15T21:40:00.000000", "Device": "DHTL-T"},</a:t>
            </a:r>
          </a:p>
          <a:p>
            <a:r>
              <a:rPr lang="de-DE" sz="1200" dirty="0"/>
              <a:t>    "Body": {"temperature":22.50,"humidity":35.20}</a:t>
            </a:r>
          </a:p>
          <a:p>
            <a:r>
              <a:rPr lang="de-DE" sz="1200" dirty="0"/>
              <a:t>}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POST:</a:t>
            </a:r>
          </a:p>
          <a:p>
            <a:r>
              <a:rPr lang="de-DE" sz="1200" dirty="0"/>
              <a:t>http://192.168.10.107:58080/logger/generic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Body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Generic</a:t>
            </a:r>
            <a:endParaRPr lang="de-DE" sz="1200" dirty="0"/>
          </a:p>
          <a:p>
            <a:r>
              <a:rPr lang="de-DE" sz="1200" dirty="0"/>
              <a:t>{</a:t>
            </a:r>
          </a:p>
          <a:p>
            <a:r>
              <a:rPr lang="de-DE" sz="1200" dirty="0"/>
              <a:t>    "Header": { "</a:t>
            </a:r>
            <a:r>
              <a:rPr lang="de-DE" sz="1200" dirty="0" err="1"/>
              <a:t>Timestamp</a:t>
            </a:r>
            <a:r>
              <a:rPr lang="de-DE" sz="1200" dirty="0"/>
              <a:t>": "2020-02-16T22:40:00.000000", "Device": "DHTL-T"},</a:t>
            </a:r>
          </a:p>
          <a:p>
            <a:r>
              <a:rPr lang="de-DE" sz="1200" dirty="0"/>
              <a:t>    "Body": {"</a:t>
            </a:r>
            <a:r>
              <a:rPr lang="de-DE" sz="1200" dirty="0" err="1"/>
              <a:t>measurement</a:t>
            </a:r>
            <a:r>
              <a:rPr lang="de-DE" sz="1200" dirty="0"/>
              <a:t>":"</a:t>
            </a:r>
            <a:r>
              <a:rPr lang="de-DE" sz="1200" dirty="0" err="1"/>
              <a:t>temperature</a:t>
            </a:r>
            <a:r>
              <a:rPr lang="de-DE" sz="1200" dirty="0"/>
              <a:t>", "value":22.50}</a:t>
            </a:r>
          </a:p>
          <a:p>
            <a:r>
              <a:rPr lang="de-DE" sz="1200" dirty="0"/>
              <a:t>}</a:t>
            </a:r>
          </a:p>
          <a:p>
            <a:endParaRPr lang="de-DE" sz="12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3227613-85DF-475C-BC4F-AC00BD2F8880}"/>
              </a:ext>
            </a:extLst>
          </p:cNvPr>
          <p:cNvSpPr/>
          <p:nvPr/>
        </p:nvSpPr>
        <p:spPr>
          <a:xfrm>
            <a:off x="6096000" y="24840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Sample Call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Node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Red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r>
              <a:rPr lang="de-DE" sz="1200" dirty="0" err="1"/>
              <a:t>curl</a:t>
            </a:r>
            <a:r>
              <a:rPr lang="de-DE" sz="1200" dirty="0"/>
              <a:t> -X POST -H 'Content-Type: </a:t>
            </a:r>
            <a:r>
              <a:rPr lang="de-DE" sz="1200" dirty="0" err="1"/>
              <a:t>application</a:t>
            </a:r>
            <a:r>
              <a:rPr lang="de-DE" sz="1200" dirty="0"/>
              <a:t>/</a:t>
            </a:r>
            <a:r>
              <a:rPr lang="de-DE" sz="1200" dirty="0" err="1"/>
              <a:t>json</a:t>
            </a:r>
            <a:r>
              <a:rPr lang="de-DE" sz="1200" dirty="0"/>
              <a:t>' -i 'http://192.168.10.106:1880/</a:t>
            </a:r>
            <a:r>
              <a:rPr lang="de-DE" sz="1200" dirty="0" err="1"/>
              <a:t>TempHum</a:t>
            </a:r>
            <a:r>
              <a:rPr lang="de-DE" sz="1200" dirty="0"/>
              <a:t>' --</a:t>
            </a:r>
            <a:r>
              <a:rPr lang="de-DE" sz="1200" dirty="0" err="1"/>
              <a:t>data</a:t>
            </a:r>
            <a:r>
              <a:rPr lang="de-DE" sz="1200" dirty="0"/>
              <a:t> '{</a:t>
            </a:r>
          </a:p>
          <a:p>
            <a:r>
              <a:rPr lang="de-DE" sz="1200" dirty="0"/>
              <a:t>    "Header": { "</a:t>
            </a:r>
            <a:r>
              <a:rPr lang="de-DE" sz="1200" dirty="0" err="1"/>
              <a:t>Timestamp</a:t>
            </a:r>
            <a:r>
              <a:rPr lang="de-DE" sz="1200" dirty="0"/>
              <a:t>": "2019-12-30T15:53:28.494652", "Device": "DHTL-01"},</a:t>
            </a:r>
          </a:p>
          <a:p>
            <a:r>
              <a:rPr lang="de-DE" sz="1200" dirty="0"/>
              <a:t>    "Body": {"temperature":27.50,"humidity":35.70}</a:t>
            </a:r>
          </a:p>
          <a:p>
            <a:r>
              <a:rPr lang="de-DE" sz="1200" dirty="0"/>
              <a:t>}'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FA998925-D8A3-4BAA-82A5-8E78D234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25" y="1520887"/>
            <a:ext cx="1447829" cy="878682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058C08B-85D9-4DFE-BF1D-0E8184A44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08" y="3385452"/>
            <a:ext cx="807740" cy="807740"/>
          </a:xfrm>
          <a:prstGeom prst="rect">
            <a:avLst/>
          </a:prstGeom>
        </p:spPr>
      </p:pic>
      <p:sp>
        <p:nvSpPr>
          <p:cNvPr id="56" name="Rechteck 55">
            <a:extLst>
              <a:ext uri="{FF2B5EF4-FFF2-40B4-BE49-F238E27FC236}">
                <a16:creationId xmlns:a16="http://schemas.microsoft.com/office/drawing/2014/main" id="{FA4A086F-51D0-4269-82B2-6F808024D246}"/>
              </a:ext>
            </a:extLst>
          </p:cNvPr>
          <p:cNvSpPr/>
          <p:nvPr/>
        </p:nvSpPr>
        <p:spPr>
          <a:xfrm>
            <a:off x="6591872" y="4375405"/>
            <a:ext cx="5316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prepare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database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on host and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compile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export</a:t>
            </a:r>
            <a:r>
              <a:rPr lang="de-DE" sz="1200" dirty="0"/>
              <a:t> QUARKUS_DATASOURCE_URL='</a:t>
            </a:r>
            <a:r>
              <a:rPr lang="de-DE" sz="1200" dirty="0" err="1"/>
              <a:t>jdbc:mysql</a:t>
            </a:r>
            <a:r>
              <a:rPr lang="de-DE" sz="1200" dirty="0"/>
              <a:t>://192.168.10.107:3306/logger1'</a:t>
            </a:r>
          </a:p>
          <a:p>
            <a:r>
              <a:rPr lang="de-DE" sz="1200" dirty="0"/>
              <a:t>./</a:t>
            </a:r>
            <a:r>
              <a:rPr lang="de-DE" sz="1200" dirty="0" err="1"/>
              <a:t>mvnw</a:t>
            </a:r>
            <a:r>
              <a:rPr lang="de-DE" sz="1200" dirty="0"/>
              <a:t> </a:t>
            </a:r>
            <a:r>
              <a:rPr lang="de-DE" sz="1200" dirty="0" err="1"/>
              <a:t>compile</a:t>
            </a:r>
            <a:r>
              <a:rPr lang="de-DE" sz="1200" dirty="0"/>
              <a:t> </a:t>
            </a:r>
            <a:r>
              <a:rPr lang="de-DE" sz="1200" dirty="0" err="1"/>
              <a:t>quarkus:dev</a:t>
            </a:r>
            <a:endParaRPr lang="de-DE" sz="1200" dirty="0"/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1FEC644-A11D-4295-8034-EEBB7A095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518" y="5030481"/>
            <a:ext cx="1882232" cy="151792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9A9EEF0-7832-4252-BCFA-C7658DEC1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5715" y="941443"/>
            <a:ext cx="971550" cy="971550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1B52722B-FE96-4188-B8F7-AAE66E25933A}"/>
              </a:ext>
            </a:extLst>
          </p:cNvPr>
          <p:cNvSpPr txBox="1"/>
          <p:nvPr/>
        </p:nvSpPr>
        <p:spPr>
          <a:xfrm>
            <a:off x="9986132" y="180824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GitHub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1D491668-A243-4C5F-B28B-6AAA65C161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285" y="872920"/>
            <a:ext cx="1197768" cy="1197768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BBF95271-1B01-42DC-A6B9-46F3ADBD009B}"/>
              </a:ext>
            </a:extLst>
          </p:cNvPr>
          <p:cNvSpPr txBox="1"/>
          <p:nvPr/>
        </p:nvSpPr>
        <p:spPr>
          <a:xfrm>
            <a:off x="8079960" y="188602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>
                    <a:lumMod val="75000"/>
                  </a:schemeClr>
                </a:solidFill>
              </a:rPr>
              <a:t>Visual Studio Code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1385D607-D344-4451-AA59-E3A59E46B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7091" y="5206402"/>
            <a:ext cx="1140619" cy="11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AF12706-7939-45D5-AEA5-F6FB4338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2" y="4996624"/>
            <a:ext cx="1857375" cy="185737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646B436-0E57-4A61-B8FF-4E5CE41CE7A9}"/>
              </a:ext>
            </a:extLst>
          </p:cNvPr>
          <p:cNvSpPr txBox="1"/>
          <p:nvPr/>
        </p:nvSpPr>
        <p:spPr>
          <a:xfrm>
            <a:off x="5447361" y="6230982"/>
            <a:ext cx="12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5">
                    <a:lumMod val="75000"/>
                  </a:schemeClr>
                </a:solidFill>
              </a:rPr>
              <a:t>Docker Hub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4539B09-31EC-490B-ABF1-DDC130BE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639" y="2500312"/>
            <a:ext cx="1857375" cy="18573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A7FB92E-10E0-4E70-A1AA-F48A94567B6A}"/>
              </a:ext>
            </a:extLst>
          </p:cNvPr>
          <p:cNvSpPr/>
          <p:nvPr/>
        </p:nvSpPr>
        <p:spPr>
          <a:xfrm>
            <a:off x="1030935" y="1051560"/>
            <a:ext cx="936897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# get source from GitHub</a:t>
            </a:r>
          </a:p>
          <a:p>
            <a:r>
              <a:rPr lang="en-US" sz="1200" dirty="0"/>
              <a:t>git fetch origin</a:t>
            </a:r>
          </a:p>
          <a:p>
            <a:r>
              <a:rPr lang="en-US" sz="1200" dirty="0"/>
              <a:t>git checkout -b develop origin/develop</a:t>
            </a:r>
          </a:p>
          <a:p>
            <a:r>
              <a:rPr lang="en-US" sz="1200" dirty="0"/>
              <a:t>git pull</a:t>
            </a:r>
          </a:p>
          <a:p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prepare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test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database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on host and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compile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export</a:t>
            </a:r>
            <a:r>
              <a:rPr lang="de-DE" sz="1200" dirty="0"/>
              <a:t> QUARKUS_DATASOURCE_URL='</a:t>
            </a:r>
            <a:r>
              <a:rPr lang="de-DE" sz="1200" dirty="0" err="1"/>
              <a:t>jdbc:mysql</a:t>
            </a:r>
            <a:r>
              <a:rPr lang="de-DE" sz="1200" dirty="0"/>
              <a:t>://192.168.10.107:3306/logger1'</a:t>
            </a:r>
          </a:p>
          <a:p>
            <a:r>
              <a:rPr lang="de-DE" sz="1200" dirty="0"/>
              <a:t>./</a:t>
            </a:r>
            <a:r>
              <a:rPr lang="de-DE" sz="1200" dirty="0" err="1"/>
              <a:t>mvnw</a:t>
            </a:r>
            <a:r>
              <a:rPr lang="de-DE" sz="1200" dirty="0"/>
              <a:t> </a:t>
            </a:r>
            <a:r>
              <a:rPr lang="de-DE" sz="1200" dirty="0" err="1"/>
              <a:t>compile</a:t>
            </a:r>
            <a:r>
              <a:rPr lang="de-DE" sz="1200" dirty="0"/>
              <a:t> </a:t>
            </a:r>
            <a:r>
              <a:rPr lang="de-DE" sz="1200" dirty="0" err="1"/>
              <a:t>quarkus:dev</a:t>
            </a:r>
            <a:endParaRPr lang="de-DE" sz="1200" dirty="0"/>
          </a:p>
          <a:p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package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quarkus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app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mvn</a:t>
            </a:r>
            <a:r>
              <a:rPr lang="de-DE" sz="1200" dirty="0"/>
              <a:t> </a:t>
            </a:r>
            <a:r>
              <a:rPr lang="de-DE" sz="1200" dirty="0" err="1"/>
              <a:t>package</a:t>
            </a:r>
            <a:endParaRPr lang="de-DE" sz="1200" dirty="0"/>
          </a:p>
          <a:p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build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image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docker</a:t>
            </a:r>
            <a:r>
              <a:rPr lang="de-DE" sz="1200" dirty="0"/>
              <a:t> </a:t>
            </a:r>
            <a:r>
              <a:rPr lang="de-DE" sz="1200" dirty="0" err="1"/>
              <a:t>build</a:t>
            </a:r>
            <a:r>
              <a:rPr lang="de-DE" sz="1200" dirty="0"/>
              <a:t> -f </a:t>
            </a:r>
            <a:r>
              <a:rPr lang="de-DE" sz="1200" dirty="0" err="1"/>
              <a:t>src</a:t>
            </a:r>
            <a:r>
              <a:rPr lang="de-DE" sz="1200" dirty="0"/>
              <a:t>/</a:t>
            </a:r>
            <a:r>
              <a:rPr lang="de-DE" sz="1200" dirty="0" err="1"/>
              <a:t>main</a:t>
            </a:r>
            <a:r>
              <a:rPr lang="de-DE" sz="1200" dirty="0"/>
              <a:t>/</a:t>
            </a:r>
            <a:r>
              <a:rPr lang="de-DE" sz="1200" dirty="0" err="1"/>
              <a:t>docker</a:t>
            </a:r>
            <a:r>
              <a:rPr lang="de-DE" sz="1200" dirty="0"/>
              <a:t>/Dockerfile.jvm.arm64 -t </a:t>
            </a:r>
            <a:r>
              <a:rPr lang="de-DE" sz="1200" dirty="0" err="1"/>
              <a:t>quarkus</a:t>
            </a:r>
            <a:r>
              <a:rPr lang="de-DE" sz="1200" dirty="0"/>
              <a:t>/</a:t>
            </a:r>
            <a:r>
              <a:rPr lang="de-DE" sz="1200" dirty="0" err="1"/>
              <a:t>logger</a:t>
            </a:r>
            <a:r>
              <a:rPr lang="de-DE" sz="1200" dirty="0"/>
              <a:t>-server-</a:t>
            </a:r>
            <a:r>
              <a:rPr lang="de-DE" sz="1200" dirty="0" err="1"/>
              <a:t>jvm</a:t>
            </a:r>
            <a:r>
              <a:rPr lang="de-DE" sz="1200" dirty="0"/>
              <a:t> .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run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image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db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on host</a:t>
            </a:r>
          </a:p>
          <a:p>
            <a:r>
              <a:rPr lang="de-DE" sz="1200" dirty="0" err="1"/>
              <a:t>docker</a:t>
            </a:r>
            <a:r>
              <a:rPr lang="de-DE" sz="1200" dirty="0"/>
              <a:t> </a:t>
            </a:r>
            <a:r>
              <a:rPr lang="de-DE" sz="1200" dirty="0" err="1"/>
              <a:t>run</a:t>
            </a:r>
            <a:r>
              <a:rPr lang="de-DE" sz="1200" dirty="0"/>
              <a:t> -i --</a:t>
            </a:r>
            <a:r>
              <a:rPr lang="de-DE" sz="1200" dirty="0" err="1"/>
              <a:t>rm</a:t>
            </a:r>
            <a:r>
              <a:rPr lang="de-DE" sz="1200" dirty="0"/>
              <a:t> -e QUARKUS_DATASOURCE_URL='</a:t>
            </a:r>
            <a:r>
              <a:rPr lang="de-DE" sz="1200" dirty="0" err="1"/>
              <a:t>jdbc:mysql</a:t>
            </a:r>
            <a:r>
              <a:rPr lang="de-DE" sz="1200" dirty="0"/>
              <a:t>://192.168.10.107:3306/</a:t>
            </a:r>
            <a:r>
              <a:rPr lang="de-DE" sz="1200" dirty="0" err="1"/>
              <a:t>logger</a:t>
            </a:r>
            <a:r>
              <a:rPr lang="de-DE" sz="1200" dirty="0"/>
              <a:t>' -p 8080:8080 </a:t>
            </a:r>
            <a:r>
              <a:rPr lang="de-DE" sz="1200" dirty="0" err="1"/>
              <a:t>quarkus</a:t>
            </a:r>
            <a:r>
              <a:rPr lang="de-DE" sz="1200" dirty="0"/>
              <a:t>/</a:t>
            </a:r>
            <a:r>
              <a:rPr lang="de-DE" sz="1200" dirty="0" err="1"/>
              <a:t>logger</a:t>
            </a:r>
            <a:r>
              <a:rPr lang="de-DE" sz="1200" dirty="0"/>
              <a:t>-server-</a:t>
            </a:r>
            <a:r>
              <a:rPr lang="de-DE" sz="1200" dirty="0" err="1"/>
              <a:t>jvm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re-tagging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quarkus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image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docker</a:t>
            </a:r>
            <a:r>
              <a:rPr lang="de-DE" sz="1200" dirty="0"/>
              <a:t> tag </a:t>
            </a:r>
            <a:r>
              <a:rPr lang="de-DE" sz="1200" dirty="0" err="1"/>
              <a:t>quarkus</a:t>
            </a:r>
            <a:r>
              <a:rPr lang="de-DE" sz="1200" dirty="0"/>
              <a:t>/</a:t>
            </a:r>
            <a:r>
              <a:rPr lang="de-DE" sz="1200" dirty="0" err="1"/>
              <a:t>logger</a:t>
            </a:r>
            <a:r>
              <a:rPr lang="de-DE" sz="1200" dirty="0"/>
              <a:t>-server-</a:t>
            </a:r>
            <a:r>
              <a:rPr lang="de-DE" sz="1200" dirty="0" err="1"/>
              <a:t>jvm</a:t>
            </a:r>
            <a:r>
              <a:rPr lang="de-DE" sz="1200" dirty="0"/>
              <a:t> </a:t>
            </a:r>
            <a:r>
              <a:rPr lang="de-DE" sz="1200" dirty="0" err="1"/>
              <a:t>hdwinkel</a:t>
            </a:r>
            <a:r>
              <a:rPr lang="de-DE" sz="1200" dirty="0"/>
              <a:t>/logger-server-jvm-arm64:v1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run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container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tagged</a:t>
            </a:r>
            <a:r>
              <a:rPr lang="de-DE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5">
                    <a:lumMod val="75000"/>
                  </a:schemeClr>
                </a:solidFill>
              </a:rPr>
              <a:t>image</a:t>
            </a:r>
            <a:endParaRPr lang="de-DE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sz="1200" dirty="0" err="1"/>
              <a:t>docker</a:t>
            </a:r>
            <a:r>
              <a:rPr lang="de-DE" sz="1200" dirty="0"/>
              <a:t> </a:t>
            </a:r>
            <a:r>
              <a:rPr lang="de-DE" sz="1200" dirty="0" err="1"/>
              <a:t>run</a:t>
            </a:r>
            <a:r>
              <a:rPr lang="de-DE" sz="1200" dirty="0"/>
              <a:t> -i --</a:t>
            </a:r>
            <a:r>
              <a:rPr lang="de-DE" sz="1200" dirty="0" err="1"/>
              <a:t>rm</a:t>
            </a:r>
            <a:r>
              <a:rPr lang="de-DE" sz="1200" dirty="0"/>
              <a:t> -e QUARKUS_DATASOURCE_URL='</a:t>
            </a:r>
            <a:r>
              <a:rPr lang="de-DE" sz="1200" dirty="0" err="1"/>
              <a:t>jdbc:mysql</a:t>
            </a:r>
            <a:r>
              <a:rPr lang="de-DE" sz="1200" dirty="0"/>
              <a:t>://192.168.10.130:3306/</a:t>
            </a:r>
            <a:r>
              <a:rPr lang="de-DE" sz="1200" dirty="0" err="1"/>
              <a:t>logger</a:t>
            </a:r>
            <a:r>
              <a:rPr lang="de-DE" sz="1200" dirty="0"/>
              <a:t>' -p 8080:8080 </a:t>
            </a:r>
            <a:r>
              <a:rPr lang="de-DE" sz="1200" dirty="0" err="1"/>
              <a:t>hdwinkel</a:t>
            </a:r>
            <a:r>
              <a:rPr lang="de-DE" sz="1200" dirty="0"/>
              <a:t>/logger-server-jvm-arm64:v1</a:t>
            </a:r>
          </a:p>
          <a:p>
            <a:endParaRPr lang="de-DE" sz="1200" dirty="0"/>
          </a:p>
          <a:p>
            <a:r>
              <a:rPr lang="sv-SE" sz="1200" dirty="0">
                <a:solidFill>
                  <a:schemeClr val="accent1"/>
                </a:solidFill>
              </a:rPr>
              <a:t># docker login and push</a:t>
            </a:r>
          </a:p>
          <a:p>
            <a:r>
              <a:rPr lang="sv-SE" sz="1200" dirty="0"/>
              <a:t>docker login</a:t>
            </a:r>
          </a:p>
          <a:p>
            <a:r>
              <a:rPr lang="sv-SE" sz="1200" dirty="0"/>
              <a:t>docker push </a:t>
            </a:r>
            <a:r>
              <a:rPr lang="de-DE" sz="1200" dirty="0" err="1"/>
              <a:t>hdwinkel</a:t>
            </a:r>
            <a:r>
              <a:rPr lang="de-DE" sz="1200" dirty="0"/>
              <a:t>/logger-server-jvm-arm64:v1</a:t>
            </a:r>
            <a:endParaRPr lang="sv-SE" sz="1200" dirty="0"/>
          </a:p>
          <a:p>
            <a:endParaRPr lang="de-D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(2) Package and (3) Publish (on QEMU)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03C2730-6CEA-4637-AEE1-5930DB47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57" y="1715361"/>
            <a:ext cx="1140619" cy="1140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6A0BC66-6E94-41E7-BC7B-03092F3D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539" y="950451"/>
            <a:ext cx="971550" cy="97155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D1FB39D-4889-4343-A4AC-2A9C06ED0DC1}"/>
              </a:ext>
            </a:extLst>
          </p:cNvPr>
          <p:cNvSpPr txBox="1"/>
          <p:nvPr/>
        </p:nvSpPr>
        <p:spPr>
          <a:xfrm>
            <a:off x="4564956" y="181725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5565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(4) </a:t>
            </a:r>
            <a:r>
              <a:rPr lang="de-DE" sz="3600" dirty="0" err="1"/>
              <a:t>Deployment</a:t>
            </a:r>
            <a:r>
              <a:rPr lang="de-DE" sz="3600" dirty="0"/>
              <a:t> (on </a:t>
            </a:r>
            <a:r>
              <a:rPr lang="de-DE" sz="3600" dirty="0" err="1"/>
              <a:t>Raspi</a:t>
            </a:r>
            <a:r>
              <a:rPr lang="de-DE" sz="36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09113B-0BCC-464F-BD35-1C49A558AEC4}"/>
              </a:ext>
            </a:extLst>
          </p:cNvPr>
          <p:cNvSpPr/>
          <p:nvPr/>
        </p:nvSpPr>
        <p:spPr>
          <a:xfrm>
            <a:off x="1324494" y="1166843"/>
            <a:ext cx="97722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https://blog.alexellis.io/test-drive-k3s-on-raspberry-pi/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on </a:t>
            </a:r>
            <a:r>
              <a:rPr lang="de-DE" sz="1200" dirty="0" err="1">
                <a:solidFill>
                  <a:schemeClr val="accent1"/>
                </a:solidFill>
              </a:rPr>
              <a:t>server</a:t>
            </a:r>
            <a:r>
              <a:rPr lang="de-DE" sz="1200" dirty="0">
                <a:solidFill>
                  <a:schemeClr val="accent1"/>
                </a:solidFill>
              </a:rPr>
              <a:t>:</a:t>
            </a:r>
          </a:p>
          <a:p>
            <a:r>
              <a:rPr lang="de-DE" sz="1200" dirty="0"/>
              <a:t>---------------------------------------------------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curl</a:t>
            </a:r>
            <a:r>
              <a:rPr lang="de-DE" sz="1200" dirty="0"/>
              <a:t> -</a:t>
            </a:r>
            <a:r>
              <a:rPr lang="de-DE" sz="1200" dirty="0" err="1"/>
              <a:t>sfL</a:t>
            </a:r>
            <a:r>
              <a:rPr lang="de-DE" sz="1200" dirty="0"/>
              <a:t> https://get.k3s.io | sh -</a:t>
            </a:r>
          </a:p>
          <a:p>
            <a:r>
              <a:rPr lang="de-DE" sz="1200" dirty="0"/>
              <a:t># check </a:t>
            </a:r>
            <a:r>
              <a:rPr lang="de-DE" sz="1200" dirty="0" err="1"/>
              <a:t>service</a:t>
            </a:r>
            <a:r>
              <a:rPr lang="de-DE" sz="1200" dirty="0"/>
              <a:t>: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systemctl</a:t>
            </a:r>
            <a:r>
              <a:rPr lang="de-DE" sz="1200" dirty="0"/>
              <a:t> </a:t>
            </a:r>
            <a:r>
              <a:rPr lang="de-DE" sz="1200" dirty="0" err="1"/>
              <a:t>status</a:t>
            </a:r>
            <a:r>
              <a:rPr lang="de-DE" sz="1200" dirty="0"/>
              <a:t> k3s</a:t>
            </a:r>
          </a:p>
          <a:p>
            <a:r>
              <a:rPr lang="de-DE" sz="1200" dirty="0"/>
              <a:t>#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token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nodes</a:t>
            </a:r>
            <a:r>
              <a:rPr lang="de-DE" sz="1200" dirty="0"/>
              <a:t> </a:t>
            </a:r>
            <a:r>
              <a:rPr lang="de-DE" sz="1200" dirty="0" err="1"/>
              <a:t>setup</a:t>
            </a:r>
            <a:endParaRPr lang="de-DE" sz="1200" dirty="0"/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cat</a:t>
            </a:r>
            <a:r>
              <a:rPr lang="de-DE" sz="1200" dirty="0"/>
              <a:t> /</a:t>
            </a:r>
            <a:r>
              <a:rPr lang="de-DE" sz="1200" dirty="0" err="1"/>
              <a:t>var</a:t>
            </a:r>
            <a:r>
              <a:rPr lang="de-DE" sz="1200" dirty="0"/>
              <a:t>/</a:t>
            </a:r>
            <a:r>
              <a:rPr lang="de-DE" sz="1200" dirty="0" err="1"/>
              <a:t>lib</a:t>
            </a:r>
            <a:r>
              <a:rPr lang="de-DE" sz="1200" dirty="0"/>
              <a:t>/</a:t>
            </a:r>
            <a:r>
              <a:rPr lang="de-DE" sz="1200" dirty="0" err="1"/>
              <a:t>rancher</a:t>
            </a:r>
            <a:r>
              <a:rPr lang="de-DE" sz="1200" dirty="0"/>
              <a:t>/k3s/</a:t>
            </a:r>
            <a:r>
              <a:rPr lang="de-DE" sz="1200" dirty="0" err="1"/>
              <a:t>server</a:t>
            </a:r>
            <a:r>
              <a:rPr lang="de-DE" sz="1200" dirty="0"/>
              <a:t>/</a:t>
            </a:r>
            <a:r>
              <a:rPr lang="de-DE" sz="1200" dirty="0" err="1"/>
              <a:t>node</a:t>
            </a:r>
            <a:r>
              <a:rPr lang="de-DE" sz="1200" dirty="0"/>
              <a:t>-token</a:t>
            </a:r>
          </a:p>
          <a:p>
            <a:r>
              <a:rPr lang="de-DE" sz="1200" dirty="0"/>
              <a:t># </a:t>
            </a:r>
            <a:r>
              <a:rPr lang="de-DE" sz="1200" dirty="0" err="1"/>
              <a:t>test</a:t>
            </a:r>
            <a:r>
              <a:rPr lang="de-DE" sz="1200" dirty="0"/>
              <a:t> </a:t>
            </a:r>
            <a:r>
              <a:rPr lang="de-DE" sz="1200" dirty="0" err="1"/>
              <a:t>cluster</a:t>
            </a:r>
            <a:r>
              <a:rPr lang="de-DE" sz="1200" dirty="0"/>
              <a:t>: </a:t>
            </a:r>
          </a:p>
          <a:p>
            <a:r>
              <a:rPr lang="de-DE" sz="1200" dirty="0"/>
              <a:t>K1048944fccc87db030c887205d382f02395acd024f5eea2a98648007f5eb387096::server:be86ace82b7ac0a20a47b0d0816316b3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on </a:t>
            </a:r>
            <a:r>
              <a:rPr lang="de-DE" sz="1200" dirty="0" err="1">
                <a:solidFill>
                  <a:schemeClr val="accent1"/>
                </a:solidFill>
              </a:rPr>
              <a:t>nodes</a:t>
            </a:r>
            <a:r>
              <a:rPr lang="de-DE" sz="1200" dirty="0">
                <a:solidFill>
                  <a:schemeClr val="accent1"/>
                </a:solidFill>
              </a:rPr>
              <a:t>:</a:t>
            </a:r>
          </a:p>
          <a:p>
            <a:r>
              <a:rPr lang="de-DE" sz="1200" dirty="0"/>
              <a:t>---------------------------------------------------</a:t>
            </a:r>
          </a:p>
          <a:p>
            <a:r>
              <a:rPr lang="de-DE" sz="1200" dirty="0"/>
              <a:t># </a:t>
            </a:r>
            <a:r>
              <a:rPr lang="de-DE" sz="1200" dirty="0" err="1"/>
              <a:t>test</a:t>
            </a:r>
            <a:r>
              <a:rPr lang="de-DE" sz="1200" dirty="0"/>
              <a:t> </a:t>
            </a:r>
            <a:r>
              <a:rPr lang="de-DE" sz="1200" dirty="0" err="1"/>
              <a:t>cluster</a:t>
            </a:r>
            <a:r>
              <a:rPr lang="de-DE" sz="1200" dirty="0"/>
              <a:t>: </a:t>
            </a:r>
          </a:p>
          <a:p>
            <a:r>
              <a:rPr lang="de-DE" sz="1200" dirty="0"/>
              <a:t> </a:t>
            </a:r>
            <a:r>
              <a:rPr lang="de-DE" sz="1200" dirty="0" err="1"/>
              <a:t>export</a:t>
            </a:r>
            <a:r>
              <a:rPr lang="de-DE" sz="1200" dirty="0"/>
              <a:t> K3S_URL="https://192.168.188.41:6443"</a:t>
            </a:r>
          </a:p>
          <a:p>
            <a:r>
              <a:rPr lang="de-DE" sz="1200" dirty="0"/>
              <a:t> </a:t>
            </a:r>
            <a:r>
              <a:rPr lang="de-DE" sz="1200" dirty="0" err="1"/>
              <a:t>export</a:t>
            </a:r>
            <a:r>
              <a:rPr lang="de-DE" sz="1200" dirty="0"/>
              <a:t> K3S_TOKEN="K1048944fccc87db030c887205d382f02395acd024f5eea2a98648007f5eb387096::server:be86ace82b7ac0a20a47b0d0816316b3"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curl</a:t>
            </a:r>
            <a:r>
              <a:rPr lang="de-DE" sz="1200" dirty="0"/>
              <a:t> -</a:t>
            </a:r>
            <a:r>
              <a:rPr lang="de-DE" sz="1200" dirty="0" err="1"/>
              <a:t>sfL</a:t>
            </a:r>
            <a:r>
              <a:rPr lang="de-DE" sz="1200" dirty="0"/>
              <a:t> https://get.k3s.io | sh -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on </a:t>
            </a:r>
            <a:r>
              <a:rPr lang="de-DE" sz="1200" dirty="0" err="1">
                <a:solidFill>
                  <a:schemeClr val="accent1"/>
                </a:solidFill>
              </a:rPr>
              <a:t>server</a:t>
            </a:r>
            <a:r>
              <a:rPr lang="de-DE" sz="1200" dirty="0">
                <a:solidFill>
                  <a:schemeClr val="accent1"/>
                </a:solidFill>
              </a:rPr>
              <a:t>:</a:t>
            </a:r>
          </a:p>
          <a:p>
            <a:r>
              <a:rPr lang="de-DE" sz="1200" dirty="0"/>
              <a:t>---------------------------------------------------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node</a:t>
            </a:r>
            <a:r>
              <a:rPr lang="de-DE" sz="1200" dirty="0"/>
              <a:t> -o </a:t>
            </a:r>
            <a:r>
              <a:rPr lang="de-DE" sz="1200" dirty="0" err="1"/>
              <a:t>wide</a:t>
            </a:r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907F8F3-82F3-4782-BD96-33D3963D2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42" y="1166842"/>
            <a:ext cx="1488315" cy="12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Example</a:t>
            </a:r>
            <a:r>
              <a:rPr lang="de-DE" sz="3600" dirty="0"/>
              <a:t>: BMS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5C335-CC04-4208-A89B-D638E9023148}"/>
              </a:ext>
            </a:extLst>
          </p:cNvPr>
          <p:cNvSpPr txBox="1"/>
          <p:nvPr/>
        </p:nvSpPr>
        <p:spPr>
          <a:xfrm>
            <a:off x="3100180" y="6098770"/>
            <a:ext cx="5991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</a:t>
            </a:r>
            <a:r>
              <a:rPr lang="de-DE" sz="1200" dirty="0">
                <a:hlinkClick r:id="rId2"/>
              </a:rPr>
              <a:t>https://www.enwipo.de/2018/04/03/checkliste-fuer-building-management-systems/</a:t>
            </a:r>
            <a:endParaRPr lang="de-DE" sz="1200" dirty="0"/>
          </a:p>
        </p:txBody>
      </p:sp>
      <p:pic>
        <p:nvPicPr>
          <p:cNvPr id="4" name="Grafik 3" descr="Ein Bild, das Screenshot, sitzend, Straße, Stadt enthält.&#10;&#10;Automatisch generierte Beschreibung">
            <a:extLst>
              <a:ext uri="{FF2B5EF4-FFF2-40B4-BE49-F238E27FC236}">
                <a16:creationId xmlns:a16="http://schemas.microsoft.com/office/drawing/2014/main" id="{B8D24049-57C8-4A01-9D1E-1876D20FF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11" y="759230"/>
            <a:ext cx="6096528" cy="5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(4) </a:t>
            </a:r>
            <a:r>
              <a:rPr lang="de-DE" sz="3600" dirty="0" err="1"/>
              <a:t>Deployment</a:t>
            </a:r>
            <a:r>
              <a:rPr lang="de-DE" sz="3600" dirty="0"/>
              <a:t> (on </a:t>
            </a:r>
            <a:r>
              <a:rPr lang="de-DE" sz="3600" dirty="0" err="1"/>
              <a:t>Raspi</a:t>
            </a:r>
            <a:r>
              <a:rPr lang="de-DE" sz="3600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DD09CE-65A9-46E2-80EA-6C836982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63" y="1028174"/>
            <a:ext cx="8428311" cy="488577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D3A650D-27AA-42B4-905C-9B1E49FC6102}"/>
              </a:ext>
            </a:extLst>
          </p:cNvPr>
          <p:cNvSpPr/>
          <p:nvPr/>
        </p:nvSpPr>
        <p:spPr>
          <a:xfrm>
            <a:off x="2071892" y="5913950"/>
            <a:ext cx="7857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hlinkClick r:id="rId3"/>
              </a:rPr>
              <a:t>Source: https://medium.com/containermind/a-beginners-guide-to-kubernetes-7e8ca56420b6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322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Development – (4) </a:t>
            </a:r>
            <a:r>
              <a:rPr lang="de-DE" sz="3600" dirty="0" err="1"/>
              <a:t>Deployment</a:t>
            </a:r>
            <a:r>
              <a:rPr lang="de-DE" sz="3600" dirty="0"/>
              <a:t> (on </a:t>
            </a:r>
            <a:r>
              <a:rPr lang="de-DE" sz="3600" dirty="0" err="1"/>
              <a:t>Raspi</a:t>
            </a:r>
            <a:r>
              <a:rPr lang="de-DE" sz="36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09113B-0BCC-464F-BD35-1C49A558AEC4}"/>
              </a:ext>
            </a:extLst>
          </p:cNvPr>
          <p:cNvSpPr/>
          <p:nvPr/>
        </p:nvSpPr>
        <p:spPr>
          <a:xfrm>
            <a:off x="993873" y="1480992"/>
            <a:ext cx="860452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create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the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service</a:t>
            </a:r>
            <a:r>
              <a:rPr lang="de-DE" sz="1200" dirty="0">
                <a:solidFill>
                  <a:schemeClr val="accent1"/>
                </a:solidFill>
              </a:rPr>
              <a:t> and </a:t>
            </a:r>
            <a:r>
              <a:rPr lang="de-DE" sz="1200" dirty="0" err="1">
                <a:solidFill>
                  <a:schemeClr val="accent1"/>
                </a:solidFill>
              </a:rPr>
              <a:t>deployment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nano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logger-deployment.yaml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nano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logger-service.yaml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 err="1"/>
              <a:t>sudo</a:t>
            </a:r>
            <a:r>
              <a:rPr lang="de-DE" sz="1200" dirty="0"/>
              <a:t> k3s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create</a:t>
            </a:r>
            <a:r>
              <a:rPr lang="de-DE" sz="1200" dirty="0"/>
              <a:t> -f </a:t>
            </a:r>
            <a:r>
              <a:rPr lang="de-DE" sz="1200" dirty="0" err="1"/>
              <a:t>logger-deployment.yaml,logger-service.yaml</a:t>
            </a:r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# check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k3s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services</a:t>
            </a:r>
            <a:endParaRPr lang="de-DE" sz="1200" dirty="0"/>
          </a:p>
          <a:p>
            <a:r>
              <a:rPr lang="de-DE" sz="1200" dirty="0" err="1"/>
              <a:t>sudo</a:t>
            </a:r>
            <a:r>
              <a:rPr lang="de-DE" sz="1200" dirty="0"/>
              <a:t> k3s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deployment</a:t>
            </a:r>
            <a:r>
              <a:rPr lang="de-DE" sz="1200" dirty="0"/>
              <a:t> </a:t>
            </a:r>
            <a:r>
              <a:rPr lang="de-DE" sz="1200" dirty="0" err="1"/>
              <a:t>logger</a:t>
            </a:r>
            <a:r>
              <a:rPr lang="de-DE" sz="1200" dirty="0"/>
              <a:t>-server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pods</a:t>
            </a:r>
            <a:r>
              <a:rPr lang="de-DE" sz="1200" dirty="0"/>
              <a:t> -l </a:t>
            </a:r>
            <a:r>
              <a:rPr lang="de-DE" sz="1200" dirty="0" err="1"/>
              <a:t>app</a:t>
            </a:r>
            <a:r>
              <a:rPr lang="de-DE" sz="1200" dirty="0"/>
              <a:t>=</a:t>
            </a:r>
            <a:r>
              <a:rPr lang="de-DE" sz="1200" dirty="0" err="1"/>
              <a:t>logger</a:t>
            </a:r>
            <a:r>
              <a:rPr lang="de-DE" sz="1200" dirty="0"/>
              <a:t>-server -o </a:t>
            </a:r>
            <a:r>
              <a:rPr lang="de-DE" sz="1200" dirty="0" err="1"/>
              <a:t>wide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get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deployment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info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deployments</a:t>
            </a:r>
            <a:r>
              <a:rPr lang="de-DE" sz="1200" dirty="0"/>
              <a:t> </a:t>
            </a:r>
            <a:r>
              <a:rPr lang="de-DE" sz="1200" dirty="0" err="1"/>
              <a:t>logger</a:t>
            </a:r>
            <a:r>
              <a:rPr lang="de-DE" sz="1200" dirty="0"/>
              <a:t>-server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describe</a:t>
            </a:r>
            <a:r>
              <a:rPr lang="de-DE" sz="1200" dirty="0"/>
              <a:t> </a:t>
            </a:r>
            <a:r>
              <a:rPr lang="de-DE" sz="1200" dirty="0" err="1"/>
              <a:t>deployments</a:t>
            </a:r>
            <a:r>
              <a:rPr lang="de-DE" sz="1200" dirty="0"/>
              <a:t> </a:t>
            </a:r>
            <a:r>
              <a:rPr lang="de-DE" sz="1200" dirty="0" err="1"/>
              <a:t>logger</a:t>
            </a:r>
            <a:r>
              <a:rPr lang="de-DE" sz="1200" dirty="0"/>
              <a:t>-server</a:t>
            </a:r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get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replicaset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info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replicasets</a:t>
            </a:r>
            <a:endParaRPr lang="de-DE" sz="1200" dirty="0"/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describe</a:t>
            </a:r>
            <a:r>
              <a:rPr lang="de-DE" sz="1200" dirty="0"/>
              <a:t> </a:t>
            </a:r>
            <a:r>
              <a:rPr lang="de-DE" sz="1200" dirty="0" err="1"/>
              <a:t>replicasets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exposing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the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service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expose</a:t>
            </a:r>
            <a:r>
              <a:rPr lang="de-DE" sz="1200" dirty="0"/>
              <a:t> </a:t>
            </a:r>
            <a:r>
              <a:rPr lang="de-DE" sz="1200" dirty="0" err="1"/>
              <a:t>deployment</a:t>
            </a:r>
            <a:r>
              <a:rPr lang="de-DE" sz="1200" dirty="0"/>
              <a:t> </a:t>
            </a:r>
            <a:r>
              <a:rPr lang="de-DE" sz="1200" dirty="0" err="1"/>
              <a:t>logger</a:t>
            </a:r>
            <a:r>
              <a:rPr lang="de-DE" sz="1200" dirty="0"/>
              <a:t>-server --type=</a:t>
            </a:r>
            <a:r>
              <a:rPr lang="de-DE" sz="1200" dirty="0" err="1"/>
              <a:t>LoadBalancer</a:t>
            </a:r>
            <a:r>
              <a:rPr lang="de-DE" sz="1200" dirty="0"/>
              <a:t> --name=logger-server-jvm-arm64</a:t>
            </a:r>
          </a:p>
          <a:p>
            <a:r>
              <a:rPr lang="de-DE" sz="1200" dirty="0">
                <a:solidFill>
                  <a:schemeClr val="accent1"/>
                </a:solidFill>
              </a:rPr>
              <a:t># check: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services</a:t>
            </a:r>
            <a:r>
              <a:rPr lang="de-DE" sz="1200" dirty="0"/>
              <a:t> logger-server-jvm-arm64</a:t>
            </a:r>
          </a:p>
          <a:p>
            <a:r>
              <a:rPr lang="de-DE" sz="1200" dirty="0">
                <a:solidFill>
                  <a:schemeClr val="accent1"/>
                </a:solidFill>
              </a:rPr>
              <a:t># check </a:t>
            </a:r>
            <a:r>
              <a:rPr lang="de-DE" sz="1200" dirty="0" err="1">
                <a:solidFill>
                  <a:schemeClr val="accent1"/>
                </a:solidFill>
              </a:rPr>
              <a:t>the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pod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status</a:t>
            </a:r>
            <a:endParaRPr lang="de-DE" sz="1200" dirty="0">
              <a:solidFill>
                <a:schemeClr val="accent1"/>
              </a:solidFill>
            </a:endParaRP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get</a:t>
            </a:r>
            <a:r>
              <a:rPr lang="de-DE" sz="1200" dirty="0"/>
              <a:t> </a:t>
            </a:r>
            <a:r>
              <a:rPr lang="de-DE" sz="1200" dirty="0" err="1"/>
              <a:t>pods</a:t>
            </a:r>
            <a:r>
              <a:rPr lang="de-DE" sz="1200" dirty="0"/>
              <a:t> -l </a:t>
            </a:r>
            <a:r>
              <a:rPr lang="de-DE" sz="1200" dirty="0" err="1"/>
              <a:t>app</a:t>
            </a:r>
            <a:r>
              <a:rPr lang="de-DE" sz="1200" dirty="0"/>
              <a:t>=</a:t>
            </a:r>
            <a:r>
              <a:rPr lang="de-DE" sz="1200" dirty="0" err="1"/>
              <a:t>logger</a:t>
            </a:r>
            <a:r>
              <a:rPr lang="de-DE" sz="1200" dirty="0"/>
              <a:t>–</a:t>
            </a:r>
            <a:r>
              <a:rPr lang="de-DE" sz="1200" dirty="0" err="1"/>
              <a:t>server</a:t>
            </a:r>
            <a:r>
              <a:rPr lang="de-DE" sz="1200" dirty="0"/>
              <a:t> -o </a:t>
            </a:r>
            <a:r>
              <a:rPr lang="de-DE" sz="1200" dirty="0" err="1"/>
              <a:t>wide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>
                <a:solidFill>
                  <a:schemeClr val="accent1"/>
                </a:solidFill>
              </a:rPr>
              <a:t># </a:t>
            </a:r>
            <a:r>
              <a:rPr lang="de-DE" sz="1200" dirty="0" err="1">
                <a:solidFill>
                  <a:schemeClr val="accent1"/>
                </a:solidFill>
              </a:rPr>
              <a:t>scale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replicaset</a:t>
            </a:r>
            <a:r>
              <a:rPr lang="de-DE" sz="1200" dirty="0">
                <a:solidFill>
                  <a:schemeClr val="accent1"/>
                </a:solidFill>
              </a:rPr>
              <a:t> </a:t>
            </a:r>
            <a:r>
              <a:rPr lang="de-DE" sz="1200" dirty="0" err="1">
                <a:solidFill>
                  <a:schemeClr val="accent1"/>
                </a:solidFill>
              </a:rPr>
              <a:t>to</a:t>
            </a:r>
            <a:r>
              <a:rPr lang="de-DE" sz="1200" dirty="0">
                <a:solidFill>
                  <a:schemeClr val="accent1"/>
                </a:solidFill>
              </a:rPr>
              <a:t> 3</a:t>
            </a:r>
          </a:p>
          <a:p>
            <a:r>
              <a:rPr lang="de-DE" sz="1200" dirty="0" err="1"/>
              <a:t>sudo</a:t>
            </a:r>
            <a:r>
              <a:rPr lang="de-DE" sz="1200" dirty="0"/>
              <a:t> </a:t>
            </a:r>
            <a:r>
              <a:rPr lang="de-DE" sz="1200" dirty="0" err="1"/>
              <a:t>kubectl</a:t>
            </a:r>
            <a:r>
              <a:rPr lang="de-DE" sz="1200" dirty="0"/>
              <a:t> </a:t>
            </a:r>
            <a:r>
              <a:rPr lang="de-DE" sz="1200" dirty="0" err="1"/>
              <a:t>scale</a:t>
            </a:r>
            <a:r>
              <a:rPr lang="de-DE" sz="1200" dirty="0"/>
              <a:t> --</a:t>
            </a:r>
            <a:r>
              <a:rPr lang="de-DE" sz="1200" dirty="0" err="1"/>
              <a:t>replicas</a:t>
            </a:r>
            <a:r>
              <a:rPr lang="de-DE" sz="1200" dirty="0"/>
              <a:t>=3 -f </a:t>
            </a:r>
            <a:r>
              <a:rPr lang="de-DE" sz="1200" dirty="0" err="1"/>
              <a:t>logger-deployment.yaml</a:t>
            </a:r>
            <a:endParaRPr lang="de-DE" sz="1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716914-6863-482B-A6F9-59DF8577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494" y="1368795"/>
            <a:ext cx="1488315" cy="12590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2BEC526-0C9A-43B3-9EF4-A05BBB8E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19" y="2414575"/>
            <a:ext cx="3817509" cy="2028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7E7221F-DE42-4E61-899C-46C4920A5363}"/>
              </a:ext>
            </a:extLst>
          </p:cNvPr>
          <p:cNvSpPr txBox="1"/>
          <p:nvPr/>
        </p:nvSpPr>
        <p:spPr>
          <a:xfrm>
            <a:off x="6469189" y="5575550"/>
            <a:ext cx="5469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See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well</a:t>
            </a:r>
            <a:r>
              <a:rPr lang="de-DE" sz="1400" dirty="0"/>
              <a:t> </a:t>
            </a:r>
            <a:r>
              <a:rPr lang="de-DE" sz="1400" dirty="0" err="1"/>
              <a:t>Deployment</a:t>
            </a:r>
            <a:r>
              <a:rPr lang="de-DE" sz="1400" dirty="0"/>
              <a:t> </a:t>
            </a:r>
            <a:r>
              <a:rPr lang="de-DE" sz="1400" dirty="0" err="1"/>
              <a:t>Strategies</a:t>
            </a:r>
            <a:r>
              <a:rPr lang="de-DE" sz="1400" dirty="0"/>
              <a:t>:</a:t>
            </a:r>
          </a:p>
          <a:p>
            <a:r>
              <a:rPr lang="de-DE" sz="1400" dirty="0">
                <a:hlinkClick r:id="rId4"/>
              </a:rPr>
              <a:t>https://blog.container-solutions.com/kubernetes-deployment-strategies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751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RAMEC 4.0 Levels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5E1A7A9-05EA-4315-B472-7994E0DE2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18" y="1205685"/>
            <a:ext cx="7940298" cy="42235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D5C335-CC04-4208-A89B-D638E9023148}"/>
              </a:ext>
            </a:extLst>
          </p:cNvPr>
          <p:cNvSpPr txBox="1"/>
          <p:nvPr/>
        </p:nvSpPr>
        <p:spPr>
          <a:xfrm>
            <a:off x="2195002" y="5290748"/>
            <a:ext cx="4781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</a:t>
            </a:r>
            <a:r>
              <a:rPr lang="de-DE" sz="1200" dirty="0">
                <a:hlinkClick r:id="rId3"/>
              </a:rPr>
              <a:t>https://www.heise.de/select/ix/2019/11/1924712092407948667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7598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DHT22 - </a:t>
            </a:r>
            <a:r>
              <a:rPr lang="de-DE" sz="3600" dirty="0" err="1"/>
              <a:t>sensor</a:t>
            </a:r>
            <a:endParaRPr lang="de-DE"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3761BE-67B8-4B9C-9B12-883C17520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31131"/>
            <a:ext cx="4038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IoT </a:t>
            </a:r>
            <a:r>
              <a:rPr lang="de-DE" sz="3600" dirty="0" err="1"/>
              <a:t>stages</a:t>
            </a:r>
            <a:endParaRPr lang="de-DE" sz="3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D5C335-CC04-4208-A89B-D638E9023148}"/>
              </a:ext>
            </a:extLst>
          </p:cNvPr>
          <p:cNvSpPr txBox="1"/>
          <p:nvPr/>
        </p:nvSpPr>
        <p:spPr>
          <a:xfrm>
            <a:off x="2664457" y="5860502"/>
            <a:ext cx="761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</a:t>
            </a:r>
            <a:r>
              <a:rPr lang="de-DE" sz="1200" dirty="0">
                <a:hlinkClick r:id="rId2"/>
              </a:rPr>
              <a:t>https://medium.com/datadriveninvestor/4-stages-of-iot-architecture-explained-in-simple-words-b2ea8b4f777f</a:t>
            </a:r>
            <a:endParaRPr lang="de-DE" sz="1200" dirty="0"/>
          </a:p>
        </p:txBody>
      </p:sp>
      <p:pic>
        <p:nvPicPr>
          <p:cNvPr id="5" name="Grafik 4" descr="Ein Bild, das Screenshot, Karte enthält.&#10;&#10;Automatisch generierte Beschreibung">
            <a:extLst>
              <a:ext uri="{FF2B5EF4-FFF2-40B4-BE49-F238E27FC236}">
                <a16:creationId xmlns:a16="http://schemas.microsoft.com/office/drawing/2014/main" id="{B103B950-E3AF-437C-82F9-BB70D7390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27" y="858998"/>
            <a:ext cx="8762533" cy="48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>
            <a:extLst>
              <a:ext uri="{FF2B5EF4-FFF2-40B4-BE49-F238E27FC236}">
                <a16:creationId xmlns:a16="http://schemas.microsoft.com/office/drawing/2014/main" id="{5AA3CA3E-D3B9-4D18-9214-6FA8C39F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02" y="4975629"/>
            <a:ext cx="2343150" cy="14763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Overview</a:t>
            </a:r>
            <a:r>
              <a:rPr lang="de-DE" sz="3600" dirty="0"/>
              <a:t> </a:t>
            </a:r>
            <a:r>
              <a:rPr lang="de-DE" sz="3600" dirty="0" err="1"/>
              <a:t>PoC</a:t>
            </a:r>
            <a:endParaRPr lang="de-D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1EBF3-CBB9-4970-A3FE-A28914B7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0" y="1073174"/>
            <a:ext cx="728503" cy="1084123"/>
          </a:xfrm>
          <a:prstGeom prst="rect">
            <a:avLst/>
          </a:prstGeom>
        </p:spPr>
      </p:pic>
      <p:pic>
        <p:nvPicPr>
          <p:cNvPr id="10" name="Grafik 9" descr="Ein Bild, das weiß, Kamera, Fern, sitzend enthält.&#10;&#10;Automatisch generierte Beschreibung">
            <a:extLst>
              <a:ext uri="{FF2B5EF4-FFF2-40B4-BE49-F238E27FC236}">
                <a16:creationId xmlns:a16="http://schemas.microsoft.com/office/drawing/2014/main" id="{74C701D5-83D3-4978-B17A-4B2666C6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25" y="4180823"/>
            <a:ext cx="1271637" cy="1271637"/>
          </a:xfrm>
          <a:prstGeom prst="rect">
            <a:avLst/>
          </a:prstGeom>
        </p:spPr>
      </p:pic>
      <p:pic>
        <p:nvPicPr>
          <p:cNvPr id="14" name="Grafik 1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441E234-A40B-4138-8BED-188FB192E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4" y="2814635"/>
            <a:ext cx="2017746" cy="12832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903F24E-5ED7-420F-B03F-2C45709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44" y="1180670"/>
            <a:ext cx="2429148" cy="2429148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3863D6-59E4-4C63-BD79-C9644014BE07}"/>
              </a:ext>
            </a:extLst>
          </p:cNvPr>
          <p:cNvCxnSpPr>
            <a:cxnSpLocks/>
          </p:cNvCxnSpPr>
          <p:nvPr/>
        </p:nvCxnSpPr>
        <p:spPr>
          <a:xfrm>
            <a:off x="1629341" y="1775163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8FBC057-548F-417A-88A0-7B5098B81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660" y="1479947"/>
            <a:ext cx="1023242" cy="59318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87DCEB0-45B0-4546-9DA1-117D2F9C2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712" y="3401043"/>
            <a:ext cx="1023242" cy="593184"/>
          </a:xfrm>
          <a:prstGeom prst="rect">
            <a:avLst/>
          </a:prstGeom>
        </p:spPr>
      </p:pic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B3F670C6-4753-46CD-8E7F-74ABB4295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4064695"/>
            <a:ext cx="1303150" cy="130315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C3B714D-B06F-431E-BD70-566C12BEDBFC}"/>
              </a:ext>
            </a:extLst>
          </p:cNvPr>
          <p:cNvCxnSpPr>
            <a:cxnSpLocks/>
          </p:cNvCxnSpPr>
          <p:nvPr/>
        </p:nvCxnSpPr>
        <p:spPr>
          <a:xfrm>
            <a:off x="1780128" y="4737961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2C23342-BDC5-49D7-9DD3-BCD3666F0F61}"/>
              </a:ext>
            </a:extLst>
          </p:cNvPr>
          <p:cNvCxnSpPr>
            <a:cxnSpLocks/>
          </p:cNvCxnSpPr>
          <p:nvPr/>
        </p:nvCxnSpPr>
        <p:spPr>
          <a:xfrm>
            <a:off x="2308070" y="3826670"/>
            <a:ext cx="84884" cy="349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35859B3-93B6-4812-B8CF-52879B752C16}"/>
              </a:ext>
            </a:extLst>
          </p:cNvPr>
          <p:cNvCxnSpPr>
            <a:cxnSpLocks/>
          </p:cNvCxnSpPr>
          <p:nvPr/>
        </p:nvCxnSpPr>
        <p:spPr>
          <a:xfrm>
            <a:off x="2795652" y="2080056"/>
            <a:ext cx="1779679" cy="469813"/>
          </a:xfrm>
          <a:prstGeom prst="straightConnector1">
            <a:avLst/>
          </a:prstGeom>
          <a:ln w="158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6730F2F-E56F-4607-9DF2-4F74BA381420}"/>
              </a:ext>
            </a:extLst>
          </p:cNvPr>
          <p:cNvCxnSpPr>
            <a:cxnSpLocks/>
          </p:cNvCxnSpPr>
          <p:nvPr/>
        </p:nvCxnSpPr>
        <p:spPr>
          <a:xfrm flipH="1">
            <a:off x="3136107" y="3456278"/>
            <a:ext cx="1556962" cy="569912"/>
          </a:xfrm>
          <a:prstGeom prst="straightConnector1">
            <a:avLst/>
          </a:prstGeom>
          <a:ln w="158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B21744E-8306-459D-834D-BC63D6AAEB02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7397853" y="2856374"/>
            <a:ext cx="1318145" cy="78274"/>
          </a:xfrm>
          <a:prstGeom prst="straightConnector1">
            <a:avLst/>
          </a:prstGeom>
          <a:ln w="15875">
            <a:solidFill>
              <a:schemeClr val="accent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7F3BFFC6-3DE3-4827-91BB-945F8F975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301" y="1518870"/>
            <a:ext cx="1431516" cy="1214402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E51EAEF-B1AB-4462-B8C5-D2E98BB7E1BC}"/>
              </a:ext>
            </a:extLst>
          </p:cNvPr>
          <p:cNvCxnSpPr>
            <a:cxnSpLocks/>
          </p:cNvCxnSpPr>
          <p:nvPr/>
        </p:nvCxnSpPr>
        <p:spPr>
          <a:xfrm flipH="1" flipV="1">
            <a:off x="6139095" y="2469833"/>
            <a:ext cx="42085" cy="499963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>
            <a:extLst>
              <a:ext uri="{FF2B5EF4-FFF2-40B4-BE49-F238E27FC236}">
                <a16:creationId xmlns:a16="http://schemas.microsoft.com/office/drawing/2014/main" id="{A2BC9486-6DA0-498F-A29E-561B2F73C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8075" y="3338730"/>
            <a:ext cx="1431516" cy="1214402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8C4D3BF-CC57-4A43-9E4E-82EF796E4179}"/>
              </a:ext>
            </a:extLst>
          </p:cNvPr>
          <p:cNvCxnSpPr>
            <a:cxnSpLocks/>
          </p:cNvCxnSpPr>
          <p:nvPr/>
        </p:nvCxnSpPr>
        <p:spPr>
          <a:xfrm>
            <a:off x="10569172" y="3212523"/>
            <a:ext cx="160741" cy="339330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A5DBF59-0EA0-4FA9-A431-794B56E735DF}"/>
              </a:ext>
            </a:extLst>
          </p:cNvPr>
          <p:cNvCxnSpPr>
            <a:cxnSpLocks/>
          </p:cNvCxnSpPr>
          <p:nvPr/>
        </p:nvCxnSpPr>
        <p:spPr>
          <a:xfrm flipV="1">
            <a:off x="7435466" y="4097922"/>
            <a:ext cx="1620171" cy="1389767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72ED4566-EDB7-4CA8-9C5F-444FBBDC5196}"/>
              </a:ext>
            </a:extLst>
          </p:cNvPr>
          <p:cNvSpPr/>
          <p:nvPr/>
        </p:nvSpPr>
        <p:spPr>
          <a:xfrm>
            <a:off x="364331" y="3214019"/>
            <a:ext cx="2931060" cy="2931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685A07E-7A8D-4326-A98C-356D5A165615}"/>
              </a:ext>
            </a:extLst>
          </p:cNvPr>
          <p:cNvSpPr/>
          <p:nvPr/>
        </p:nvSpPr>
        <p:spPr>
          <a:xfrm>
            <a:off x="853073" y="705959"/>
            <a:ext cx="2002465" cy="2002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F320308-E8D8-4719-A8AF-866DAEBAB1B7}"/>
              </a:ext>
            </a:extLst>
          </p:cNvPr>
          <p:cNvSpPr/>
          <p:nvPr/>
        </p:nvSpPr>
        <p:spPr>
          <a:xfrm>
            <a:off x="4535640" y="1425267"/>
            <a:ext cx="2862213" cy="2862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C140CAB-2404-4AE4-88A3-8FDC415F0DD9}"/>
              </a:ext>
            </a:extLst>
          </p:cNvPr>
          <p:cNvSpPr/>
          <p:nvPr/>
        </p:nvSpPr>
        <p:spPr>
          <a:xfrm>
            <a:off x="8715998" y="1215616"/>
            <a:ext cx="3438063" cy="3438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F277017-4297-4D0F-A0F0-C5B52A0FBCD8}"/>
              </a:ext>
            </a:extLst>
          </p:cNvPr>
          <p:cNvSpPr txBox="1"/>
          <p:nvPr/>
        </p:nvSpPr>
        <p:spPr>
          <a:xfrm>
            <a:off x="1179719" y="2749981"/>
            <a:ext cx="1741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Sensors/Actors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D5BE743F-B1FA-48A3-A88E-32FD9A1FFD28}"/>
              </a:ext>
            </a:extLst>
          </p:cNvPr>
          <p:cNvSpPr txBox="1"/>
          <p:nvPr/>
        </p:nvSpPr>
        <p:spPr>
          <a:xfrm>
            <a:off x="5432428" y="1015561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Controller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2FC26256-61CC-4A23-ACA1-A58BA58F9D28}"/>
              </a:ext>
            </a:extLst>
          </p:cNvPr>
          <p:cNvSpPr txBox="1"/>
          <p:nvPr/>
        </p:nvSpPr>
        <p:spPr>
          <a:xfrm>
            <a:off x="9698228" y="4688625"/>
            <a:ext cx="9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Edge-IT</a:t>
            </a:r>
          </a:p>
        </p:txBody>
      </p:sp>
    </p:spTree>
    <p:extLst>
      <p:ext uri="{BB962C8B-B14F-4D97-AF65-F5344CB8AC3E}">
        <p14:creationId xmlns:p14="http://schemas.microsoft.com/office/powerpoint/2010/main" val="255228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>
            <a:extLst>
              <a:ext uri="{FF2B5EF4-FFF2-40B4-BE49-F238E27FC236}">
                <a16:creationId xmlns:a16="http://schemas.microsoft.com/office/drawing/2014/main" id="{5AA3CA3E-D3B9-4D18-9214-6FA8C39F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02" y="4975629"/>
            <a:ext cx="2343150" cy="14763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Info Flow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1EBF3-CBB9-4970-A3FE-A28914B7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0" y="1073174"/>
            <a:ext cx="728503" cy="1084123"/>
          </a:xfrm>
          <a:prstGeom prst="rect">
            <a:avLst/>
          </a:prstGeom>
        </p:spPr>
      </p:pic>
      <p:pic>
        <p:nvPicPr>
          <p:cNvPr id="10" name="Grafik 9" descr="Ein Bild, das weiß, Kamera, Fern, sitzend enthält.&#10;&#10;Automatisch generierte Beschreibung">
            <a:extLst>
              <a:ext uri="{FF2B5EF4-FFF2-40B4-BE49-F238E27FC236}">
                <a16:creationId xmlns:a16="http://schemas.microsoft.com/office/drawing/2014/main" id="{74C701D5-83D3-4978-B17A-4B2666C6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25" y="4180823"/>
            <a:ext cx="1271637" cy="1271637"/>
          </a:xfrm>
          <a:prstGeom prst="rect">
            <a:avLst/>
          </a:prstGeom>
        </p:spPr>
      </p:pic>
      <p:pic>
        <p:nvPicPr>
          <p:cNvPr id="14" name="Grafik 1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441E234-A40B-4138-8BED-188FB192E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4" y="2814635"/>
            <a:ext cx="2017746" cy="12832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903F24E-5ED7-420F-B03F-2C45709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44" y="1180670"/>
            <a:ext cx="2429148" cy="2429148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3863D6-59E4-4C63-BD79-C9644014BE07}"/>
              </a:ext>
            </a:extLst>
          </p:cNvPr>
          <p:cNvCxnSpPr>
            <a:cxnSpLocks/>
          </p:cNvCxnSpPr>
          <p:nvPr/>
        </p:nvCxnSpPr>
        <p:spPr>
          <a:xfrm>
            <a:off x="1629341" y="1775163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8FBC057-548F-417A-88A0-7B5098B81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660" y="1479947"/>
            <a:ext cx="1023242" cy="59318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87DCEB0-45B0-4546-9DA1-117D2F9C2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712" y="3401043"/>
            <a:ext cx="1023242" cy="593184"/>
          </a:xfrm>
          <a:prstGeom prst="rect">
            <a:avLst/>
          </a:prstGeom>
        </p:spPr>
      </p:pic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B3F670C6-4753-46CD-8E7F-74ABB4295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4064695"/>
            <a:ext cx="1303150" cy="130315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C3B714D-B06F-431E-BD70-566C12BEDBFC}"/>
              </a:ext>
            </a:extLst>
          </p:cNvPr>
          <p:cNvCxnSpPr>
            <a:cxnSpLocks/>
          </p:cNvCxnSpPr>
          <p:nvPr/>
        </p:nvCxnSpPr>
        <p:spPr>
          <a:xfrm>
            <a:off x="1780128" y="4737961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2C23342-BDC5-49D7-9DD3-BCD3666F0F61}"/>
              </a:ext>
            </a:extLst>
          </p:cNvPr>
          <p:cNvCxnSpPr>
            <a:cxnSpLocks/>
          </p:cNvCxnSpPr>
          <p:nvPr/>
        </p:nvCxnSpPr>
        <p:spPr>
          <a:xfrm>
            <a:off x="2308070" y="3826670"/>
            <a:ext cx="84884" cy="349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35859B3-93B6-4812-B8CF-52879B752C16}"/>
              </a:ext>
            </a:extLst>
          </p:cNvPr>
          <p:cNvCxnSpPr>
            <a:cxnSpLocks/>
          </p:cNvCxnSpPr>
          <p:nvPr/>
        </p:nvCxnSpPr>
        <p:spPr>
          <a:xfrm>
            <a:off x="2795652" y="2080056"/>
            <a:ext cx="1779679" cy="469813"/>
          </a:xfrm>
          <a:prstGeom prst="straightConnector1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6730F2F-E56F-4607-9DF2-4F74BA381420}"/>
              </a:ext>
            </a:extLst>
          </p:cNvPr>
          <p:cNvCxnSpPr>
            <a:cxnSpLocks/>
          </p:cNvCxnSpPr>
          <p:nvPr/>
        </p:nvCxnSpPr>
        <p:spPr>
          <a:xfrm flipH="1">
            <a:off x="3136107" y="3456278"/>
            <a:ext cx="1556962" cy="569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B21744E-8306-459D-834D-BC63D6AAEB02}"/>
              </a:ext>
            </a:extLst>
          </p:cNvPr>
          <p:cNvCxnSpPr>
            <a:cxnSpLocks/>
          </p:cNvCxnSpPr>
          <p:nvPr/>
        </p:nvCxnSpPr>
        <p:spPr>
          <a:xfrm>
            <a:off x="7350112" y="2472515"/>
            <a:ext cx="1459332" cy="92808"/>
          </a:xfrm>
          <a:prstGeom prst="straightConnector1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D048A26-3B69-470B-886E-8AEB65ABDE8C}"/>
              </a:ext>
            </a:extLst>
          </p:cNvPr>
          <p:cNvCxnSpPr>
            <a:cxnSpLocks/>
          </p:cNvCxnSpPr>
          <p:nvPr/>
        </p:nvCxnSpPr>
        <p:spPr>
          <a:xfrm flipH="1">
            <a:off x="7344566" y="3119170"/>
            <a:ext cx="1404884" cy="118329"/>
          </a:xfrm>
          <a:prstGeom prst="straightConnector1">
            <a:avLst/>
          </a:prstGeom>
          <a:ln w="285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6043A02-58AE-40C2-A464-7A12DA33E563}"/>
              </a:ext>
            </a:extLst>
          </p:cNvPr>
          <p:cNvSpPr txBox="1"/>
          <p:nvPr/>
        </p:nvSpPr>
        <p:spPr>
          <a:xfrm>
            <a:off x="3829233" y="3112855"/>
            <a:ext cx="88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MQTT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DD51725-5A20-41D3-AFBF-D05A3AB18BB7}"/>
              </a:ext>
            </a:extLst>
          </p:cNvPr>
          <p:cNvSpPr txBox="1"/>
          <p:nvPr/>
        </p:nvSpPr>
        <p:spPr>
          <a:xfrm>
            <a:off x="3423028" y="1831622"/>
            <a:ext cx="122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HTTP-REST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7F3BFFC6-3DE3-4827-91BB-945F8F975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301" y="1518870"/>
            <a:ext cx="1431516" cy="1214402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E51EAEF-B1AB-4462-B8C5-D2E98BB7E1BC}"/>
              </a:ext>
            </a:extLst>
          </p:cNvPr>
          <p:cNvCxnSpPr>
            <a:cxnSpLocks/>
          </p:cNvCxnSpPr>
          <p:nvPr/>
        </p:nvCxnSpPr>
        <p:spPr>
          <a:xfrm flipH="1" flipV="1">
            <a:off x="6139095" y="2469833"/>
            <a:ext cx="42085" cy="499963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E9CF2123-12D0-4F7B-8E1F-61FA8519D360}"/>
              </a:ext>
            </a:extLst>
          </p:cNvPr>
          <p:cNvSpPr/>
          <p:nvPr/>
        </p:nvSpPr>
        <p:spPr>
          <a:xfrm>
            <a:off x="3871231" y="2255090"/>
            <a:ext cx="283616" cy="283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89EB931-CC8A-4103-AE77-4F3066435468}"/>
              </a:ext>
            </a:extLst>
          </p:cNvPr>
          <p:cNvSpPr/>
          <p:nvPr/>
        </p:nvSpPr>
        <p:spPr>
          <a:xfrm>
            <a:off x="7797927" y="2382679"/>
            <a:ext cx="283616" cy="283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F5023B4F-A185-4DBA-AEAE-280CF4FE9818}"/>
              </a:ext>
            </a:extLst>
          </p:cNvPr>
          <p:cNvSpPr/>
          <p:nvPr/>
        </p:nvSpPr>
        <p:spPr>
          <a:xfrm>
            <a:off x="7802967" y="3072211"/>
            <a:ext cx="283616" cy="283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79CA93D-EC58-410B-9A77-BEC6213C5218}"/>
              </a:ext>
            </a:extLst>
          </p:cNvPr>
          <p:cNvSpPr/>
          <p:nvPr/>
        </p:nvSpPr>
        <p:spPr>
          <a:xfrm>
            <a:off x="4160794" y="3452154"/>
            <a:ext cx="283616" cy="283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2BC9486-6DA0-498F-A29E-561B2F73C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8075" y="3338730"/>
            <a:ext cx="1431516" cy="1214402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8C4D3BF-CC57-4A43-9E4E-82EF796E4179}"/>
              </a:ext>
            </a:extLst>
          </p:cNvPr>
          <p:cNvCxnSpPr>
            <a:cxnSpLocks/>
          </p:cNvCxnSpPr>
          <p:nvPr/>
        </p:nvCxnSpPr>
        <p:spPr>
          <a:xfrm>
            <a:off x="10569172" y="3212523"/>
            <a:ext cx="160741" cy="339330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A5DBF59-0EA0-4FA9-A431-794B56E735DF}"/>
              </a:ext>
            </a:extLst>
          </p:cNvPr>
          <p:cNvCxnSpPr>
            <a:cxnSpLocks/>
          </p:cNvCxnSpPr>
          <p:nvPr/>
        </p:nvCxnSpPr>
        <p:spPr>
          <a:xfrm flipV="1">
            <a:off x="7435466" y="4097922"/>
            <a:ext cx="1620171" cy="1389767"/>
          </a:xfrm>
          <a:prstGeom prst="straightConnector1">
            <a:avLst/>
          </a:prstGeom>
          <a:ln w="34925">
            <a:solidFill>
              <a:schemeClr val="accent2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72ED4566-EDB7-4CA8-9C5F-444FBBDC5196}"/>
              </a:ext>
            </a:extLst>
          </p:cNvPr>
          <p:cNvSpPr/>
          <p:nvPr/>
        </p:nvSpPr>
        <p:spPr>
          <a:xfrm>
            <a:off x="364331" y="3214019"/>
            <a:ext cx="2931060" cy="2931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685A07E-7A8D-4326-A98C-356D5A165615}"/>
              </a:ext>
            </a:extLst>
          </p:cNvPr>
          <p:cNvSpPr/>
          <p:nvPr/>
        </p:nvSpPr>
        <p:spPr>
          <a:xfrm>
            <a:off x="853073" y="705959"/>
            <a:ext cx="2002465" cy="2002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F320308-E8D8-4719-A8AF-866DAEBAB1B7}"/>
              </a:ext>
            </a:extLst>
          </p:cNvPr>
          <p:cNvSpPr/>
          <p:nvPr/>
        </p:nvSpPr>
        <p:spPr>
          <a:xfrm>
            <a:off x="4535640" y="1425267"/>
            <a:ext cx="2862213" cy="2862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C140CAB-2404-4AE4-88A3-8FDC415F0DD9}"/>
              </a:ext>
            </a:extLst>
          </p:cNvPr>
          <p:cNvSpPr/>
          <p:nvPr/>
        </p:nvSpPr>
        <p:spPr>
          <a:xfrm>
            <a:off x="8715998" y="1215616"/>
            <a:ext cx="3438063" cy="3438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B9C26130-D999-4A42-B925-D5EA2A09C375}"/>
              </a:ext>
            </a:extLst>
          </p:cNvPr>
          <p:cNvSpPr txBox="1"/>
          <p:nvPr/>
        </p:nvSpPr>
        <p:spPr>
          <a:xfrm>
            <a:off x="7410252" y="2669711"/>
            <a:ext cx="122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HTTP-REST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5AF4B86-A697-4FDF-988E-E3537E79A9ED}"/>
              </a:ext>
            </a:extLst>
          </p:cNvPr>
          <p:cNvSpPr txBox="1"/>
          <p:nvPr/>
        </p:nvSpPr>
        <p:spPr>
          <a:xfrm>
            <a:off x="8079778" y="4846305"/>
            <a:ext cx="167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accent2"/>
                </a:solidFill>
              </a:rPr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accent2"/>
                </a:solidFill>
              </a:rPr>
              <a:t>Analytics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BBF31C-08DC-4168-BD60-154B1359F3B5}"/>
              </a:ext>
            </a:extLst>
          </p:cNvPr>
          <p:cNvSpPr/>
          <p:nvPr/>
        </p:nvSpPr>
        <p:spPr>
          <a:xfrm>
            <a:off x="8396521" y="4429834"/>
            <a:ext cx="283616" cy="283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170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>
            <a:extLst>
              <a:ext uri="{FF2B5EF4-FFF2-40B4-BE49-F238E27FC236}">
                <a16:creationId xmlns:a16="http://schemas.microsoft.com/office/drawing/2014/main" id="{5AA3CA3E-D3B9-4D18-9214-6FA8C39F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02" y="4975629"/>
            <a:ext cx="2343150" cy="14763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CI/CD Flow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1EBF3-CBB9-4970-A3FE-A28914B7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0" y="1073174"/>
            <a:ext cx="728503" cy="1084123"/>
          </a:xfrm>
          <a:prstGeom prst="rect">
            <a:avLst/>
          </a:prstGeom>
        </p:spPr>
      </p:pic>
      <p:pic>
        <p:nvPicPr>
          <p:cNvPr id="10" name="Grafik 9" descr="Ein Bild, das weiß, Kamera, Fern, sitzend enthält.&#10;&#10;Automatisch generierte Beschreibung">
            <a:extLst>
              <a:ext uri="{FF2B5EF4-FFF2-40B4-BE49-F238E27FC236}">
                <a16:creationId xmlns:a16="http://schemas.microsoft.com/office/drawing/2014/main" id="{74C701D5-83D3-4978-B17A-4B2666C6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25" y="4180823"/>
            <a:ext cx="1271637" cy="1271637"/>
          </a:xfrm>
          <a:prstGeom prst="rect">
            <a:avLst/>
          </a:prstGeom>
        </p:spPr>
      </p:pic>
      <p:pic>
        <p:nvPicPr>
          <p:cNvPr id="14" name="Grafik 1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441E234-A40B-4138-8BED-188FB192E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4" y="2814635"/>
            <a:ext cx="2017746" cy="12832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903F24E-5ED7-420F-B03F-2C457094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444" y="1180670"/>
            <a:ext cx="2429148" cy="2429148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3863D6-59E4-4C63-BD79-C9644014BE07}"/>
              </a:ext>
            </a:extLst>
          </p:cNvPr>
          <p:cNvCxnSpPr>
            <a:cxnSpLocks/>
          </p:cNvCxnSpPr>
          <p:nvPr/>
        </p:nvCxnSpPr>
        <p:spPr>
          <a:xfrm>
            <a:off x="1629341" y="1775163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8FBC057-548F-417A-88A0-7B5098B81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660" y="1479947"/>
            <a:ext cx="1023242" cy="59318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87DCEB0-45B0-4546-9DA1-117D2F9C2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712" y="3401043"/>
            <a:ext cx="1023242" cy="593184"/>
          </a:xfrm>
          <a:prstGeom prst="rect">
            <a:avLst/>
          </a:prstGeom>
        </p:spPr>
      </p:pic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B3F670C6-4753-46CD-8E7F-74ABB4295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4064695"/>
            <a:ext cx="1303150" cy="130315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BC3B714D-B06F-431E-BD70-566C12BEDBFC}"/>
              </a:ext>
            </a:extLst>
          </p:cNvPr>
          <p:cNvCxnSpPr>
            <a:cxnSpLocks/>
          </p:cNvCxnSpPr>
          <p:nvPr/>
        </p:nvCxnSpPr>
        <p:spPr>
          <a:xfrm>
            <a:off x="1780128" y="4737961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2C23342-BDC5-49D7-9DD3-BCD3666F0F61}"/>
              </a:ext>
            </a:extLst>
          </p:cNvPr>
          <p:cNvCxnSpPr>
            <a:cxnSpLocks/>
          </p:cNvCxnSpPr>
          <p:nvPr/>
        </p:nvCxnSpPr>
        <p:spPr>
          <a:xfrm>
            <a:off x="2308070" y="3826670"/>
            <a:ext cx="84884" cy="349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35859B3-93B6-4812-B8CF-52879B752C16}"/>
              </a:ext>
            </a:extLst>
          </p:cNvPr>
          <p:cNvCxnSpPr>
            <a:cxnSpLocks/>
          </p:cNvCxnSpPr>
          <p:nvPr/>
        </p:nvCxnSpPr>
        <p:spPr>
          <a:xfrm>
            <a:off x="2795652" y="2080056"/>
            <a:ext cx="1779679" cy="469813"/>
          </a:xfrm>
          <a:prstGeom prst="straightConnector1">
            <a:avLst/>
          </a:prstGeom>
          <a:ln w="158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6730F2F-E56F-4607-9DF2-4F74BA381420}"/>
              </a:ext>
            </a:extLst>
          </p:cNvPr>
          <p:cNvCxnSpPr>
            <a:cxnSpLocks/>
          </p:cNvCxnSpPr>
          <p:nvPr/>
        </p:nvCxnSpPr>
        <p:spPr>
          <a:xfrm flipH="1">
            <a:off x="3136107" y="3456278"/>
            <a:ext cx="1556962" cy="569912"/>
          </a:xfrm>
          <a:prstGeom prst="straightConnector1">
            <a:avLst/>
          </a:prstGeom>
          <a:ln w="15875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B21744E-8306-459D-834D-BC63D6AAEB02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>
            <a:off x="7397853" y="2856374"/>
            <a:ext cx="1318145" cy="78274"/>
          </a:xfrm>
          <a:prstGeom prst="straightConnector1">
            <a:avLst/>
          </a:prstGeom>
          <a:ln w="15875">
            <a:solidFill>
              <a:schemeClr val="accent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42">
            <a:extLst>
              <a:ext uri="{FF2B5EF4-FFF2-40B4-BE49-F238E27FC236}">
                <a16:creationId xmlns:a16="http://schemas.microsoft.com/office/drawing/2014/main" id="{7F3BFFC6-3DE3-4827-91BB-945F8F9756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301" y="1518870"/>
            <a:ext cx="1431516" cy="1214402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E51EAEF-B1AB-4462-B8C5-D2E98BB7E1BC}"/>
              </a:ext>
            </a:extLst>
          </p:cNvPr>
          <p:cNvCxnSpPr>
            <a:cxnSpLocks/>
          </p:cNvCxnSpPr>
          <p:nvPr/>
        </p:nvCxnSpPr>
        <p:spPr>
          <a:xfrm flipH="1" flipV="1">
            <a:off x="6139095" y="2469833"/>
            <a:ext cx="42085" cy="499963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>
            <a:extLst>
              <a:ext uri="{FF2B5EF4-FFF2-40B4-BE49-F238E27FC236}">
                <a16:creationId xmlns:a16="http://schemas.microsoft.com/office/drawing/2014/main" id="{A2BC9486-6DA0-498F-A29E-561B2F73C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8075" y="3338730"/>
            <a:ext cx="1431516" cy="1214402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8C4D3BF-CC57-4A43-9E4E-82EF796E4179}"/>
              </a:ext>
            </a:extLst>
          </p:cNvPr>
          <p:cNvCxnSpPr>
            <a:cxnSpLocks/>
          </p:cNvCxnSpPr>
          <p:nvPr/>
        </p:nvCxnSpPr>
        <p:spPr>
          <a:xfrm>
            <a:off x="10569172" y="3212523"/>
            <a:ext cx="160741" cy="339330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A5DBF59-0EA0-4FA9-A431-794B56E735DF}"/>
              </a:ext>
            </a:extLst>
          </p:cNvPr>
          <p:cNvCxnSpPr>
            <a:cxnSpLocks/>
          </p:cNvCxnSpPr>
          <p:nvPr/>
        </p:nvCxnSpPr>
        <p:spPr>
          <a:xfrm flipV="1">
            <a:off x="7533474" y="4062693"/>
            <a:ext cx="1620171" cy="1389767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51293979-24FD-4D24-93C5-47F76FD84084}"/>
              </a:ext>
            </a:extLst>
          </p:cNvPr>
          <p:cNvCxnSpPr>
            <a:cxnSpLocks/>
          </p:cNvCxnSpPr>
          <p:nvPr/>
        </p:nvCxnSpPr>
        <p:spPr>
          <a:xfrm flipH="1" flipV="1">
            <a:off x="3295391" y="4886325"/>
            <a:ext cx="1862397" cy="73378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72ED4566-EDB7-4CA8-9C5F-444FBBDC5196}"/>
              </a:ext>
            </a:extLst>
          </p:cNvPr>
          <p:cNvSpPr/>
          <p:nvPr/>
        </p:nvSpPr>
        <p:spPr>
          <a:xfrm>
            <a:off x="364331" y="3214019"/>
            <a:ext cx="2931060" cy="2931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685A07E-7A8D-4326-A98C-356D5A165615}"/>
              </a:ext>
            </a:extLst>
          </p:cNvPr>
          <p:cNvSpPr/>
          <p:nvPr/>
        </p:nvSpPr>
        <p:spPr>
          <a:xfrm>
            <a:off x="853073" y="705959"/>
            <a:ext cx="2002465" cy="2002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F320308-E8D8-4719-A8AF-866DAEBAB1B7}"/>
              </a:ext>
            </a:extLst>
          </p:cNvPr>
          <p:cNvSpPr/>
          <p:nvPr/>
        </p:nvSpPr>
        <p:spPr>
          <a:xfrm>
            <a:off x="4535640" y="1425267"/>
            <a:ext cx="2862213" cy="2862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C140CAB-2404-4AE4-88A3-8FDC415F0DD9}"/>
              </a:ext>
            </a:extLst>
          </p:cNvPr>
          <p:cNvSpPr/>
          <p:nvPr/>
        </p:nvSpPr>
        <p:spPr>
          <a:xfrm>
            <a:off x="8715998" y="1215616"/>
            <a:ext cx="3438063" cy="3438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9C12321-E397-4934-B1EF-B13F25E669D0}"/>
              </a:ext>
            </a:extLst>
          </p:cNvPr>
          <p:cNvCxnSpPr>
            <a:cxnSpLocks/>
          </p:cNvCxnSpPr>
          <p:nvPr/>
        </p:nvCxnSpPr>
        <p:spPr>
          <a:xfrm flipH="1" flipV="1">
            <a:off x="2714613" y="2348767"/>
            <a:ext cx="2562884" cy="3019078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B1B2102C-A993-4009-B1E9-B0A80854C43F}"/>
              </a:ext>
            </a:extLst>
          </p:cNvPr>
          <p:cNvCxnSpPr>
            <a:cxnSpLocks/>
          </p:cNvCxnSpPr>
          <p:nvPr/>
        </p:nvCxnSpPr>
        <p:spPr>
          <a:xfrm flipV="1">
            <a:off x="5991396" y="4287480"/>
            <a:ext cx="0" cy="666037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21C8775-032F-47B0-BF24-10A05622585C}"/>
              </a:ext>
            </a:extLst>
          </p:cNvPr>
          <p:cNvSpPr txBox="1"/>
          <p:nvPr/>
        </p:nvSpPr>
        <p:spPr>
          <a:xfrm>
            <a:off x="8024163" y="5042219"/>
            <a:ext cx="283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Building/</a:t>
            </a:r>
            <a:r>
              <a:rPr lang="de-DE" b="1" dirty="0" err="1">
                <a:solidFill>
                  <a:schemeClr val="accent6"/>
                </a:solidFill>
              </a:rPr>
              <a:t>Integrate</a:t>
            </a:r>
            <a:r>
              <a:rPr lang="de-DE" b="1" dirty="0">
                <a:solidFill>
                  <a:schemeClr val="accent6"/>
                </a:solidFill>
              </a:rPr>
              <a:t>/Test</a:t>
            </a:r>
          </a:p>
          <a:p>
            <a:r>
              <a:rPr lang="de-DE" b="1" dirty="0" err="1">
                <a:solidFill>
                  <a:schemeClr val="accent6"/>
                </a:solidFill>
              </a:rPr>
              <a:t>Packaging</a:t>
            </a:r>
            <a:endParaRPr lang="de-DE" b="1" dirty="0">
              <a:solidFill>
                <a:schemeClr val="accent6"/>
              </a:solidFill>
            </a:endParaRPr>
          </a:p>
          <a:p>
            <a:r>
              <a:rPr lang="de-DE" b="1" dirty="0" err="1">
                <a:solidFill>
                  <a:schemeClr val="accent6"/>
                </a:solidFill>
              </a:rPr>
              <a:t>Deploying</a:t>
            </a:r>
            <a:endParaRPr lang="de-DE" b="1" dirty="0">
              <a:solidFill>
                <a:schemeClr val="accent6"/>
              </a:solidFill>
            </a:endParaRPr>
          </a:p>
          <a:p>
            <a:r>
              <a:rPr lang="de-DE" b="1" dirty="0">
                <a:solidFill>
                  <a:schemeClr val="accent6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87254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FBA8831C-47E1-46C1-BE82-5F416F74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86" y="3375118"/>
            <a:ext cx="949633" cy="8056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Preparing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Environment - Networks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6ED1E1-0128-4729-B325-5E6472EE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45" y="2501127"/>
            <a:ext cx="1876834" cy="9278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5050121-8281-46A7-9F04-5CAC3D62A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29" y="4250014"/>
            <a:ext cx="2159341" cy="11947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82B7513-BC60-4B67-8AEF-56255BEEA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972" y="536812"/>
            <a:ext cx="2429148" cy="2429148"/>
          </a:xfrm>
          <a:prstGeom prst="rect">
            <a:avLst/>
          </a:prstGeom>
        </p:spPr>
      </p:pic>
      <p:pic>
        <p:nvPicPr>
          <p:cNvPr id="25" name="Grafik 2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A917C67B-925E-457F-85C8-C1C55E982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16" y="2314342"/>
            <a:ext cx="1690688" cy="10752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8AE8A83-5510-4034-AA10-958AC4941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72" y="697216"/>
            <a:ext cx="728503" cy="1084123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7B61097-60FE-4918-A812-316F37A3A918}"/>
              </a:ext>
            </a:extLst>
          </p:cNvPr>
          <p:cNvCxnSpPr>
            <a:cxnSpLocks/>
          </p:cNvCxnSpPr>
          <p:nvPr/>
        </p:nvCxnSpPr>
        <p:spPr>
          <a:xfrm>
            <a:off x="1550803" y="1399205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6AEC6FF3-3B58-4A4D-BDD8-D18C365E7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122" y="1103989"/>
            <a:ext cx="1023242" cy="593184"/>
          </a:xfrm>
          <a:prstGeom prst="rect">
            <a:avLst/>
          </a:prstGeom>
        </p:spPr>
      </p:pic>
      <p:pic>
        <p:nvPicPr>
          <p:cNvPr id="29" name="Grafik 28" descr="Ein Bild, das weiß, Kamera, Fern, sitzend enthält.&#10;&#10;Automatisch generierte Beschreibung">
            <a:extLst>
              <a:ext uri="{FF2B5EF4-FFF2-40B4-BE49-F238E27FC236}">
                <a16:creationId xmlns:a16="http://schemas.microsoft.com/office/drawing/2014/main" id="{8EFA2118-94DD-440E-A714-C7D1A5545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7" y="3118677"/>
            <a:ext cx="1271637" cy="1271637"/>
          </a:xfrm>
          <a:prstGeom prst="rect">
            <a:avLst/>
          </a:prstGeom>
        </p:spPr>
      </p:pic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995E47A6-3B67-4FC3-9C10-A030C8588E55}"/>
              </a:ext>
            </a:extLst>
          </p:cNvPr>
          <p:cNvCxnSpPr>
            <a:cxnSpLocks/>
          </p:cNvCxnSpPr>
          <p:nvPr/>
        </p:nvCxnSpPr>
        <p:spPr>
          <a:xfrm>
            <a:off x="1671725" y="1901728"/>
            <a:ext cx="1094639" cy="729276"/>
          </a:xfrm>
          <a:prstGeom prst="bentConnector3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7CEED941-8795-4BEF-A9C4-EED5422BBBA7}"/>
              </a:ext>
            </a:extLst>
          </p:cNvPr>
          <p:cNvCxnSpPr>
            <a:endCxn id="25" idx="1"/>
          </p:cNvCxnSpPr>
          <p:nvPr/>
        </p:nvCxnSpPr>
        <p:spPr>
          <a:xfrm flipV="1">
            <a:off x="2039551" y="2851981"/>
            <a:ext cx="698765" cy="523137"/>
          </a:xfrm>
          <a:prstGeom prst="bentConnector3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2DD63050-219E-49DA-8874-4424AFDE3D11}"/>
              </a:ext>
            </a:extLst>
          </p:cNvPr>
          <p:cNvCxnSpPr>
            <a:endCxn id="3" idx="1"/>
          </p:cNvCxnSpPr>
          <p:nvPr/>
        </p:nvCxnSpPr>
        <p:spPr>
          <a:xfrm>
            <a:off x="4543951" y="2965063"/>
            <a:ext cx="825394" cy="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98FAE523-3DC2-4CD8-B9E9-D4ED7586F9CC}"/>
              </a:ext>
            </a:extLst>
          </p:cNvPr>
          <p:cNvCxnSpPr>
            <a:cxnSpLocks/>
            <a:stCxn id="3" idx="3"/>
            <a:endCxn id="41" idx="1"/>
          </p:cNvCxnSpPr>
          <p:nvPr/>
        </p:nvCxnSpPr>
        <p:spPr>
          <a:xfrm>
            <a:off x="7246179" y="2965064"/>
            <a:ext cx="476937" cy="641343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9571D6BB-5844-45E0-B84C-B739BC47AAA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5791374" y="3733626"/>
            <a:ext cx="821014" cy="211762"/>
          </a:xfrm>
          <a:prstGeom prst="bentConnector3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>
            <a:extLst>
              <a:ext uri="{FF2B5EF4-FFF2-40B4-BE49-F238E27FC236}">
                <a16:creationId xmlns:a16="http://schemas.microsoft.com/office/drawing/2014/main" id="{900E7815-733C-4AF1-BC48-1852DD1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36" y="2793736"/>
            <a:ext cx="949633" cy="805605"/>
          </a:xfrm>
          <a:prstGeom prst="rect">
            <a:avLst/>
          </a:prstGeom>
        </p:spPr>
      </p:pic>
      <p:pic>
        <p:nvPicPr>
          <p:cNvPr id="47" name="Grafik 4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2F22B6DD-5DEB-487E-ACBD-F4693470E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60" y="5172691"/>
            <a:ext cx="1690688" cy="1075278"/>
          </a:xfrm>
          <a:prstGeom prst="rect">
            <a:avLst/>
          </a:prstGeom>
        </p:spPr>
      </p:pic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9F3A6B08-1544-411A-8EB4-C19FE5013A9A}"/>
              </a:ext>
            </a:extLst>
          </p:cNvPr>
          <p:cNvCxnSpPr>
            <a:cxnSpLocks/>
            <a:stCxn id="4" idx="3"/>
            <a:endCxn id="47" idx="1"/>
          </p:cNvCxnSpPr>
          <p:nvPr/>
        </p:nvCxnSpPr>
        <p:spPr>
          <a:xfrm>
            <a:off x="7175670" y="4847411"/>
            <a:ext cx="1437190" cy="862919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66C043A7-3886-456A-9504-71EAA403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770" y="5767644"/>
            <a:ext cx="949633" cy="80560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4996EC3-C67D-404C-819E-347136BFD5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3116" y="3200478"/>
            <a:ext cx="1452798" cy="811858"/>
          </a:xfrm>
          <a:prstGeom prst="rect">
            <a:avLst/>
          </a:prstGeom>
        </p:spPr>
      </p:pic>
      <p:sp>
        <p:nvSpPr>
          <p:cNvPr id="44" name="Ellipse 43">
            <a:extLst>
              <a:ext uri="{FF2B5EF4-FFF2-40B4-BE49-F238E27FC236}">
                <a16:creationId xmlns:a16="http://schemas.microsoft.com/office/drawing/2014/main" id="{0AEDA116-2D6A-4BE2-84C6-AA0FDFC88BE6}"/>
              </a:ext>
            </a:extLst>
          </p:cNvPr>
          <p:cNvSpPr/>
          <p:nvPr/>
        </p:nvSpPr>
        <p:spPr>
          <a:xfrm>
            <a:off x="9716853" y="1539302"/>
            <a:ext cx="90876" cy="90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76308F17-7FE5-48E9-9981-5854C5872F7B}"/>
              </a:ext>
            </a:extLst>
          </p:cNvPr>
          <p:cNvSpPr/>
          <p:nvPr/>
        </p:nvSpPr>
        <p:spPr>
          <a:xfrm>
            <a:off x="9716853" y="1843540"/>
            <a:ext cx="90876" cy="90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EDF5EBB-7597-4DE3-8DF3-E2D18C94B7AC}"/>
              </a:ext>
            </a:extLst>
          </p:cNvPr>
          <p:cNvSpPr/>
          <p:nvPr/>
        </p:nvSpPr>
        <p:spPr>
          <a:xfrm>
            <a:off x="9716853" y="2168820"/>
            <a:ext cx="90876" cy="90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95BEC54A-CAE6-4013-89A1-E8AE27FDDE18}"/>
              </a:ext>
            </a:extLst>
          </p:cNvPr>
          <p:cNvSpPr/>
          <p:nvPr/>
        </p:nvSpPr>
        <p:spPr>
          <a:xfrm>
            <a:off x="9716853" y="2440072"/>
            <a:ext cx="90876" cy="90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524FC520-990D-4D01-880F-A085CB8A6FA0}"/>
              </a:ext>
            </a:extLst>
          </p:cNvPr>
          <p:cNvCxnSpPr>
            <a:stCxn id="41" idx="3"/>
            <a:endCxn id="44" idx="2"/>
          </p:cNvCxnSpPr>
          <p:nvPr/>
        </p:nvCxnSpPr>
        <p:spPr>
          <a:xfrm flipV="1">
            <a:off x="9175914" y="1584740"/>
            <a:ext cx="540939" cy="202166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BE4AE684-E440-42A0-8D4C-94B921CBA3EA}"/>
              </a:ext>
            </a:extLst>
          </p:cNvPr>
          <p:cNvCxnSpPr>
            <a:cxnSpLocks/>
            <a:stCxn id="41" idx="3"/>
            <a:endCxn id="60" idx="2"/>
          </p:cNvCxnSpPr>
          <p:nvPr/>
        </p:nvCxnSpPr>
        <p:spPr>
          <a:xfrm flipV="1">
            <a:off x="9175914" y="1888978"/>
            <a:ext cx="540939" cy="171742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EADD6021-A1AA-4246-9AB5-E6C9399A8547}"/>
              </a:ext>
            </a:extLst>
          </p:cNvPr>
          <p:cNvCxnSpPr>
            <a:cxnSpLocks/>
            <a:stCxn id="41" idx="3"/>
            <a:endCxn id="61" idx="2"/>
          </p:cNvCxnSpPr>
          <p:nvPr/>
        </p:nvCxnSpPr>
        <p:spPr>
          <a:xfrm flipV="1">
            <a:off x="9175914" y="2214258"/>
            <a:ext cx="540939" cy="1392149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Verbinder: gewinkelt 75">
            <a:extLst>
              <a:ext uri="{FF2B5EF4-FFF2-40B4-BE49-F238E27FC236}">
                <a16:creationId xmlns:a16="http://schemas.microsoft.com/office/drawing/2014/main" id="{ACF76B68-5626-483C-A666-FA90A5FB8FF0}"/>
              </a:ext>
            </a:extLst>
          </p:cNvPr>
          <p:cNvCxnSpPr>
            <a:stCxn id="41" idx="3"/>
            <a:endCxn id="62" idx="2"/>
          </p:cNvCxnSpPr>
          <p:nvPr/>
        </p:nvCxnSpPr>
        <p:spPr>
          <a:xfrm flipV="1">
            <a:off x="9175914" y="2485510"/>
            <a:ext cx="540939" cy="112089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67925B7A-AC21-43A0-922D-F8E6D60426A0}"/>
              </a:ext>
            </a:extLst>
          </p:cNvPr>
          <p:cNvSpPr/>
          <p:nvPr/>
        </p:nvSpPr>
        <p:spPr>
          <a:xfrm>
            <a:off x="500836" y="869546"/>
            <a:ext cx="3175207" cy="3893343"/>
          </a:xfrm>
          <a:prstGeom prst="ellipse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6BE43BE8-B62B-49B8-A612-BD1E1374F1D7}"/>
              </a:ext>
            </a:extLst>
          </p:cNvPr>
          <p:cNvSpPr/>
          <p:nvPr/>
        </p:nvSpPr>
        <p:spPr>
          <a:xfrm>
            <a:off x="3612166" y="543561"/>
            <a:ext cx="8395043" cy="3893343"/>
          </a:xfrm>
          <a:prstGeom prst="ellipse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3A2DA22C-0B75-4F71-98ED-87204A5F170E}"/>
              </a:ext>
            </a:extLst>
          </p:cNvPr>
          <p:cNvSpPr/>
          <p:nvPr/>
        </p:nvSpPr>
        <p:spPr>
          <a:xfrm>
            <a:off x="4532624" y="4012336"/>
            <a:ext cx="7526026" cy="2628699"/>
          </a:xfrm>
          <a:prstGeom prst="ellipse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EDB5F65E-1571-4012-B205-B88769F1443E}"/>
              </a:ext>
            </a:extLst>
          </p:cNvPr>
          <p:cNvSpPr txBox="1"/>
          <p:nvPr/>
        </p:nvSpPr>
        <p:spPr>
          <a:xfrm>
            <a:off x="5252298" y="964600"/>
            <a:ext cx="125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Cluster-Net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7A66EAD-B940-4F89-94C1-E2102E2020BF}"/>
              </a:ext>
            </a:extLst>
          </p:cNvPr>
          <p:cNvSpPr txBox="1"/>
          <p:nvPr/>
        </p:nvSpPr>
        <p:spPr>
          <a:xfrm>
            <a:off x="511748" y="2367212"/>
            <a:ext cx="12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Logger-Net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3B015D67-782C-47F7-B01B-E10BDBF6733B}"/>
              </a:ext>
            </a:extLst>
          </p:cNvPr>
          <p:cNvSpPr txBox="1"/>
          <p:nvPr/>
        </p:nvSpPr>
        <p:spPr>
          <a:xfrm>
            <a:off x="4667696" y="5298614"/>
            <a:ext cx="116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Home-Net</a:t>
            </a:r>
          </a:p>
        </p:txBody>
      </p: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85571DA-FA9A-4801-8B54-6AE8F9A2C499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3016087" y="4847410"/>
            <a:ext cx="2000243" cy="82053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561E6E5C-7D9C-4F11-896D-7EB61C41AE8A}"/>
              </a:ext>
            </a:extLst>
          </p:cNvPr>
          <p:cNvSpPr txBox="1"/>
          <p:nvPr/>
        </p:nvSpPr>
        <p:spPr>
          <a:xfrm>
            <a:off x="2980421" y="5695163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Internet</a:t>
            </a:r>
          </a:p>
        </p:txBody>
      </p: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4DB38D12-184C-46BD-845B-8418449F3B62}"/>
              </a:ext>
            </a:extLst>
          </p:cNvPr>
          <p:cNvCxnSpPr>
            <a:cxnSpLocks/>
          </p:cNvCxnSpPr>
          <p:nvPr/>
        </p:nvCxnSpPr>
        <p:spPr>
          <a:xfrm flipH="1" flipV="1">
            <a:off x="10151270" y="5850732"/>
            <a:ext cx="464343" cy="1071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D30412FD-96E9-4AFF-975B-32586D013F2C}"/>
              </a:ext>
            </a:extLst>
          </p:cNvPr>
          <p:cNvCxnSpPr>
            <a:cxnSpLocks/>
          </p:cNvCxnSpPr>
          <p:nvPr/>
        </p:nvCxnSpPr>
        <p:spPr>
          <a:xfrm flipH="1" flipV="1">
            <a:off x="10884843" y="2618794"/>
            <a:ext cx="284808" cy="353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776BCA3B-3FA1-4B46-87D6-061E5716E36A}"/>
              </a:ext>
            </a:extLst>
          </p:cNvPr>
          <p:cNvCxnSpPr>
            <a:cxnSpLocks/>
          </p:cNvCxnSpPr>
          <p:nvPr/>
        </p:nvCxnSpPr>
        <p:spPr>
          <a:xfrm flipH="1" flipV="1">
            <a:off x="3272943" y="3118056"/>
            <a:ext cx="80817" cy="443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8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Sensors and Actors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724E9F-B02C-45EC-A979-B1D89A75F46C}"/>
              </a:ext>
            </a:extLst>
          </p:cNvPr>
          <p:cNvSpPr txBox="1"/>
          <p:nvPr/>
        </p:nvSpPr>
        <p:spPr>
          <a:xfrm>
            <a:off x="3258056" y="1713994"/>
            <a:ext cx="1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 DHT22</a:t>
            </a:r>
          </a:p>
          <a:p>
            <a:r>
              <a:rPr lang="de-DE" dirty="0"/>
              <a:t>IC: ESP8266-01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B1A2542D-F2B0-4629-BB99-48336656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91" y="1558949"/>
            <a:ext cx="728503" cy="1084123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B0E2CD0-9D7E-4C43-AA48-2632CA184FE5}"/>
              </a:ext>
            </a:extLst>
          </p:cNvPr>
          <p:cNvCxnSpPr>
            <a:cxnSpLocks/>
          </p:cNvCxnSpPr>
          <p:nvPr/>
        </p:nvCxnSpPr>
        <p:spPr>
          <a:xfrm>
            <a:off x="1936522" y="2260938"/>
            <a:ext cx="37948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>
            <a:extLst>
              <a:ext uri="{FF2B5EF4-FFF2-40B4-BE49-F238E27FC236}">
                <a16:creationId xmlns:a16="http://schemas.microsoft.com/office/drawing/2014/main" id="{436F51DD-2645-4D11-90F6-3D476CA8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41" y="1965722"/>
            <a:ext cx="1023242" cy="593184"/>
          </a:xfrm>
          <a:prstGeom prst="rect">
            <a:avLst/>
          </a:prstGeom>
        </p:spPr>
      </p:pic>
      <p:sp>
        <p:nvSpPr>
          <p:cNvPr id="49" name="Ellipse 48">
            <a:extLst>
              <a:ext uri="{FF2B5EF4-FFF2-40B4-BE49-F238E27FC236}">
                <a16:creationId xmlns:a16="http://schemas.microsoft.com/office/drawing/2014/main" id="{9C917070-C66E-478C-AA1F-831D7A78A487}"/>
              </a:ext>
            </a:extLst>
          </p:cNvPr>
          <p:cNvSpPr/>
          <p:nvPr/>
        </p:nvSpPr>
        <p:spPr>
          <a:xfrm>
            <a:off x="1160254" y="1191734"/>
            <a:ext cx="2002465" cy="20024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55F87B71-AFE9-4325-BB4E-50BE302DEC84}"/>
              </a:ext>
            </a:extLst>
          </p:cNvPr>
          <p:cNvSpPr/>
          <p:nvPr/>
        </p:nvSpPr>
        <p:spPr>
          <a:xfrm rot="10800000" flipH="1">
            <a:off x="3162719" y="4677287"/>
            <a:ext cx="792955" cy="933437"/>
          </a:xfrm>
          <a:prstGeom prst="foldedCorner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E26A06-2854-4A67-A0E4-07A2E526B1F5}"/>
              </a:ext>
            </a:extLst>
          </p:cNvPr>
          <p:cNvSpPr txBox="1"/>
          <p:nvPr/>
        </p:nvSpPr>
        <p:spPr>
          <a:xfrm>
            <a:off x="2892848" y="5690578"/>
            <a:ext cx="172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temperature.ino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C6D39A0-7114-47DA-BA62-BA5571048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94" y="2775770"/>
            <a:ext cx="1856654" cy="2279799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7E77D9-15CB-46C0-A3B3-94C5010DCF12}"/>
              </a:ext>
            </a:extLst>
          </p:cNvPr>
          <p:cNvCxnSpPr>
            <a:cxnSpLocks/>
          </p:cNvCxnSpPr>
          <p:nvPr/>
        </p:nvCxnSpPr>
        <p:spPr>
          <a:xfrm flipV="1">
            <a:off x="4250531" y="4086226"/>
            <a:ext cx="1285875" cy="800099"/>
          </a:xfrm>
          <a:prstGeom prst="straightConnector1">
            <a:avLst/>
          </a:prstGeom>
          <a:ln w="31750">
            <a:solidFill>
              <a:schemeClr val="accent6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F97F3F1-5187-47D1-8B95-6076AE972BD6}"/>
              </a:ext>
            </a:extLst>
          </p:cNvPr>
          <p:cNvCxnSpPr>
            <a:cxnSpLocks/>
          </p:cNvCxnSpPr>
          <p:nvPr/>
        </p:nvCxnSpPr>
        <p:spPr>
          <a:xfrm flipH="1" flipV="1">
            <a:off x="3350419" y="2643072"/>
            <a:ext cx="2114551" cy="1093109"/>
          </a:xfrm>
          <a:prstGeom prst="straightConnector1">
            <a:avLst/>
          </a:prstGeom>
          <a:ln w="31750">
            <a:solidFill>
              <a:schemeClr val="accent6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09D53D65-B8CE-443F-A599-0C307D071CA5}"/>
              </a:ext>
            </a:extLst>
          </p:cNvPr>
          <p:cNvSpPr/>
          <p:nvPr/>
        </p:nvSpPr>
        <p:spPr>
          <a:xfrm>
            <a:off x="4108723" y="2971993"/>
            <a:ext cx="283616" cy="2836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295057B-F271-4834-9DCE-D4F6D9B60FE5}"/>
              </a:ext>
            </a:extLst>
          </p:cNvPr>
          <p:cNvSpPr/>
          <p:nvPr/>
        </p:nvSpPr>
        <p:spPr>
          <a:xfrm>
            <a:off x="1618011" y="2933768"/>
            <a:ext cx="283616" cy="2836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CC7DF5B-C5DA-44B0-8157-8F5D98418B17}"/>
              </a:ext>
            </a:extLst>
          </p:cNvPr>
          <p:cNvSpPr txBox="1"/>
          <p:nvPr/>
        </p:nvSpPr>
        <p:spPr>
          <a:xfrm>
            <a:off x="1509750" y="316039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assembling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E33A7928-ACB6-4D81-B64C-B7D9FFBC5EF3}"/>
              </a:ext>
            </a:extLst>
          </p:cNvPr>
          <p:cNvSpPr/>
          <p:nvPr/>
        </p:nvSpPr>
        <p:spPr>
          <a:xfrm>
            <a:off x="4602708" y="4403957"/>
            <a:ext cx="283616" cy="2836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DCE4287-853D-4F04-84A8-9EA05653A94C}"/>
              </a:ext>
            </a:extLst>
          </p:cNvPr>
          <p:cNvSpPr txBox="1"/>
          <p:nvPr/>
        </p:nvSpPr>
        <p:spPr>
          <a:xfrm>
            <a:off x="4407694" y="4701659"/>
            <a:ext cx="95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develop</a:t>
            </a:r>
            <a:endParaRPr lang="de-DE" dirty="0">
              <a:solidFill>
                <a:schemeClr val="accent6"/>
              </a:solidFill>
            </a:endParaRPr>
          </a:p>
          <a:p>
            <a:r>
              <a:rPr lang="de-DE" dirty="0" err="1">
                <a:solidFill>
                  <a:schemeClr val="accent6"/>
                </a:solidFill>
              </a:rPr>
              <a:t>compile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A748AEB-1ABB-4332-8AD6-ED4CF89CC6A6}"/>
              </a:ext>
            </a:extLst>
          </p:cNvPr>
          <p:cNvSpPr txBox="1"/>
          <p:nvPr/>
        </p:nvSpPr>
        <p:spPr>
          <a:xfrm>
            <a:off x="3559196" y="321073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flashing</a:t>
            </a:r>
            <a:endParaRPr lang="de-DE" dirty="0">
              <a:solidFill>
                <a:schemeClr val="accent6"/>
              </a:solidFill>
            </a:endParaRPr>
          </a:p>
        </p:txBody>
      </p:sp>
      <p:pic>
        <p:nvPicPr>
          <p:cNvPr id="19" name="Grafik 18" descr="Ein Bild, das weiß, Kamera, Fern, sitzend enthält.&#10;&#10;Automatisch generierte Beschreibung">
            <a:extLst>
              <a:ext uri="{FF2B5EF4-FFF2-40B4-BE49-F238E27FC236}">
                <a16:creationId xmlns:a16="http://schemas.microsoft.com/office/drawing/2014/main" id="{566715BF-8A63-4EEB-B461-FCB3B5AB1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55" y="1261130"/>
            <a:ext cx="1710863" cy="171086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B6EE4A3-642A-48EC-ACBE-AA6E04EC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08" y="3126762"/>
            <a:ext cx="1023242" cy="593184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43D6A1B-9BE1-488E-A824-77FD7D3E3E98}"/>
              </a:ext>
            </a:extLst>
          </p:cNvPr>
          <p:cNvCxnSpPr>
            <a:cxnSpLocks/>
          </p:cNvCxnSpPr>
          <p:nvPr/>
        </p:nvCxnSpPr>
        <p:spPr>
          <a:xfrm flipV="1">
            <a:off x="8113236" y="3345061"/>
            <a:ext cx="1231580" cy="235005"/>
          </a:xfrm>
          <a:prstGeom prst="straightConnector1">
            <a:avLst/>
          </a:prstGeom>
          <a:ln w="31750">
            <a:solidFill>
              <a:schemeClr val="accent6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8742425F-93B6-41BE-A14B-AD5880B220E1}"/>
              </a:ext>
            </a:extLst>
          </p:cNvPr>
          <p:cNvSpPr/>
          <p:nvPr/>
        </p:nvSpPr>
        <p:spPr>
          <a:xfrm>
            <a:off x="8694065" y="3296450"/>
            <a:ext cx="283616" cy="2836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69E1768-3C4B-4BBB-901F-3D91C7BDD858}"/>
              </a:ext>
            </a:extLst>
          </p:cNvPr>
          <p:cNvSpPr txBox="1"/>
          <p:nvPr/>
        </p:nvSpPr>
        <p:spPr>
          <a:xfrm>
            <a:off x="8446469" y="362867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flashing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0087825-DA6D-42BF-960E-CC1BC8EBBDC0}"/>
              </a:ext>
            </a:extLst>
          </p:cNvPr>
          <p:cNvSpPr txBox="1"/>
          <p:nvPr/>
        </p:nvSpPr>
        <p:spPr>
          <a:xfrm>
            <a:off x="10170629" y="3736181"/>
            <a:ext cx="171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OBI WiFi</a:t>
            </a:r>
          </a:p>
          <a:p>
            <a:r>
              <a:rPr lang="de-DE" dirty="0"/>
              <a:t>IC: ESP8266-01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8BE790-366D-4B58-9A22-0ACD6A3A5215}"/>
              </a:ext>
            </a:extLst>
          </p:cNvPr>
          <p:cNvSpPr txBox="1"/>
          <p:nvPr/>
        </p:nvSpPr>
        <p:spPr>
          <a:xfrm>
            <a:off x="8152294" y="2711883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Sonoff-Tasmota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08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9FBE9-4129-4235-83E1-6ED73A30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494" y="196880"/>
            <a:ext cx="9144000" cy="562350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Logger Controller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65FAB5-24FA-4E93-8AD4-C472FCCB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3" y="2490041"/>
            <a:ext cx="1431516" cy="12144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B88EED2-A682-48A8-991E-8E838E76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60" y="1187860"/>
            <a:ext cx="4176713" cy="276639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68C727-34F8-4A8B-A9F4-30CA07ED76CE}"/>
              </a:ext>
            </a:extLst>
          </p:cNvPr>
          <p:cNvSpPr txBox="1"/>
          <p:nvPr/>
        </p:nvSpPr>
        <p:spPr>
          <a:xfrm>
            <a:off x="890789" y="4618018"/>
            <a:ext cx="2837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Raspberry Pi 3</a:t>
            </a:r>
            <a:br>
              <a:rPr lang="de-DE" dirty="0"/>
            </a:br>
            <a:r>
              <a:rPr lang="de-DE" b="1" dirty="0"/>
              <a:t>Ubuntu Arm64</a:t>
            </a:r>
          </a:p>
          <a:p>
            <a:r>
              <a:rPr lang="de-DE" dirty="0"/>
              <a:t>(</a:t>
            </a:r>
            <a:r>
              <a:rPr lang="de-DE" dirty="0" err="1"/>
              <a:t>alternatively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Bananapi</a:t>
            </a:r>
            <a:r>
              <a:rPr lang="de-DE" dirty="0"/>
              <a:t> </a:t>
            </a:r>
            <a:r>
              <a:rPr lang="de-DE" dirty="0" err="1"/>
              <a:t>Armbian</a:t>
            </a:r>
            <a:r>
              <a:rPr lang="de-DE" dirty="0"/>
              <a:t> AArch64)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EDC51AA-CF0A-4ACD-B4B7-B3C39D3AF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896" y="2547407"/>
            <a:ext cx="1797031" cy="15858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3B17E5-6E93-4A94-9E68-8F6AB3ACC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156" y="2593816"/>
            <a:ext cx="1006852" cy="10068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0933697-84A0-4B5F-A75B-7E392E99B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978" y="3482644"/>
            <a:ext cx="2171969" cy="1222094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AA614B-09B1-4F99-A427-2FD03879AB1B}"/>
              </a:ext>
            </a:extLst>
          </p:cNvPr>
          <p:cNvCxnSpPr>
            <a:cxnSpLocks/>
          </p:cNvCxnSpPr>
          <p:nvPr/>
        </p:nvCxnSpPr>
        <p:spPr>
          <a:xfrm flipH="1" flipV="1">
            <a:off x="1785942" y="3393286"/>
            <a:ext cx="390720" cy="511567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3A74B331-27BA-42B6-87DB-2CBA8C02A8BA}"/>
              </a:ext>
            </a:extLst>
          </p:cNvPr>
          <p:cNvSpPr/>
          <p:nvPr/>
        </p:nvSpPr>
        <p:spPr>
          <a:xfrm>
            <a:off x="6145962" y="1008886"/>
            <a:ext cx="5623008" cy="3505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7D4612-12D0-4FA9-A857-CAE49EC711F6}"/>
              </a:ext>
            </a:extLst>
          </p:cNvPr>
          <p:cNvSpPr txBox="1"/>
          <p:nvPr/>
        </p:nvSpPr>
        <p:spPr>
          <a:xfrm>
            <a:off x="8178942" y="3810062"/>
            <a:ext cx="1167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Container:</a:t>
            </a:r>
          </a:p>
          <a:p>
            <a:r>
              <a:rPr lang="de-DE" dirty="0" err="1">
                <a:solidFill>
                  <a:schemeClr val="tx2"/>
                </a:solidFill>
              </a:rPr>
              <a:t>Node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Red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6CF0847-F7DF-402E-A341-30E977D88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242" y="4758653"/>
            <a:ext cx="1078706" cy="919058"/>
          </a:xfrm>
          <a:prstGeom prst="rect">
            <a:avLst/>
          </a:prstGeom>
        </p:spPr>
      </p:pic>
      <p:sp>
        <p:nvSpPr>
          <p:cNvPr id="41" name="Ellipse 40">
            <a:extLst>
              <a:ext uri="{FF2B5EF4-FFF2-40B4-BE49-F238E27FC236}">
                <a16:creationId xmlns:a16="http://schemas.microsoft.com/office/drawing/2014/main" id="{B211C868-C9A5-4D3C-92A6-D96016DD8C43}"/>
              </a:ext>
            </a:extLst>
          </p:cNvPr>
          <p:cNvSpPr/>
          <p:nvPr/>
        </p:nvSpPr>
        <p:spPr>
          <a:xfrm>
            <a:off x="5257862" y="4514856"/>
            <a:ext cx="3986155" cy="15858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3A58635-8F8B-45D3-BA5A-5FEF708DDA86}"/>
              </a:ext>
            </a:extLst>
          </p:cNvPr>
          <p:cNvSpPr txBox="1"/>
          <p:nvPr/>
        </p:nvSpPr>
        <p:spPr>
          <a:xfrm>
            <a:off x="7733756" y="5218182"/>
            <a:ext cx="1167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Container:</a:t>
            </a:r>
          </a:p>
          <a:p>
            <a:r>
              <a:rPr lang="de-DE" dirty="0" err="1">
                <a:solidFill>
                  <a:schemeClr val="tx2"/>
                </a:solidFill>
              </a:rPr>
              <a:t>Mosquitto</a:t>
            </a:r>
            <a:endParaRPr lang="de-DE" dirty="0">
              <a:solidFill>
                <a:schemeClr val="tx2"/>
              </a:solidFill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E6EEF4B-CC42-49B8-8ED1-C436C8220FFC}"/>
              </a:ext>
            </a:extLst>
          </p:cNvPr>
          <p:cNvCxnSpPr>
            <a:stCxn id="14" idx="3"/>
            <a:endCxn id="17" idx="2"/>
          </p:cNvCxnSpPr>
          <p:nvPr/>
        </p:nvCxnSpPr>
        <p:spPr>
          <a:xfrm flipV="1">
            <a:off x="5711927" y="2761871"/>
            <a:ext cx="434035" cy="578446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7D8A0A2-7432-4F23-91FD-BC6569EC8102}"/>
              </a:ext>
            </a:extLst>
          </p:cNvPr>
          <p:cNvCxnSpPr>
            <a:stCxn id="14" idx="3"/>
            <a:endCxn id="41" idx="1"/>
          </p:cNvCxnSpPr>
          <p:nvPr/>
        </p:nvCxnSpPr>
        <p:spPr>
          <a:xfrm>
            <a:off x="5711927" y="3340317"/>
            <a:ext cx="129694" cy="1406777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9AED605-DA79-468C-9BEB-1421FBBEAD25}"/>
              </a:ext>
            </a:extLst>
          </p:cNvPr>
          <p:cNvSpPr txBox="1"/>
          <p:nvPr/>
        </p:nvSpPr>
        <p:spPr>
          <a:xfrm>
            <a:off x="729968" y="2144133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SSD-Drive</a:t>
            </a:r>
          </a:p>
        </p:txBody>
      </p:sp>
      <p:pic>
        <p:nvPicPr>
          <p:cNvPr id="36" name="Grafik 3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6078DA6-6FD4-4F0D-8CFA-4EFB5E9B5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16" y="1537582"/>
            <a:ext cx="2582460" cy="872278"/>
          </a:xfrm>
          <a:prstGeom prst="rect">
            <a:avLst/>
          </a:prstGeom>
        </p:spPr>
      </p:pic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7E1973E-896A-4D47-A5FC-CBFAA8E4059A}"/>
              </a:ext>
            </a:extLst>
          </p:cNvPr>
          <p:cNvCxnSpPr/>
          <p:nvPr/>
        </p:nvCxnSpPr>
        <p:spPr>
          <a:xfrm>
            <a:off x="2663157" y="2419636"/>
            <a:ext cx="129694" cy="1406777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82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Office PowerPoint</Application>
  <PresentationFormat>Breitbild</PresentationFormat>
  <Paragraphs>345</Paragraphs>
  <Slides>23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DataLogger – PoC</vt:lpstr>
      <vt:lpstr>Example: BMS</vt:lpstr>
      <vt:lpstr>IoT stages</vt:lpstr>
      <vt:lpstr>Overview PoC</vt:lpstr>
      <vt:lpstr>Info Flow</vt:lpstr>
      <vt:lpstr>CI/CD Flow</vt:lpstr>
      <vt:lpstr>Preparing the Environment - Networks</vt:lpstr>
      <vt:lpstr>Sensors and Actors</vt:lpstr>
      <vt:lpstr>Logger Controller</vt:lpstr>
      <vt:lpstr>Raspi Cluster</vt:lpstr>
      <vt:lpstr>Some Basics - Docker</vt:lpstr>
      <vt:lpstr>Some Basics - Docker</vt:lpstr>
      <vt:lpstr>Some Basics - Kubernetes</vt:lpstr>
      <vt:lpstr>Some Basics - Kubernetes</vt:lpstr>
      <vt:lpstr>Development</vt:lpstr>
      <vt:lpstr>Development – Software Stack</vt:lpstr>
      <vt:lpstr>Development – (1) Build (on VMWare)</vt:lpstr>
      <vt:lpstr>Development – (2) Package and (3) Publish (on QEMU)</vt:lpstr>
      <vt:lpstr>Development – (4) Deployment (on Raspi)</vt:lpstr>
      <vt:lpstr>Development – (4) Deployment (on Raspi)</vt:lpstr>
      <vt:lpstr>Development – (4) Deployment (on Raspi)</vt:lpstr>
      <vt:lpstr>RAMEC 4.0 Levels</vt:lpstr>
      <vt:lpstr>DHT22 - sensor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RAMEC 4.0 Levels</dc:title>
  <dc:creator>Detlef Winkelvoss</dc:creator>
  <cp:lastModifiedBy>Detlef Winkelvoss</cp:lastModifiedBy>
  <cp:revision>97</cp:revision>
  <dcterms:created xsi:type="dcterms:W3CDTF">2020-01-11T11:51:03Z</dcterms:created>
  <dcterms:modified xsi:type="dcterms:W3CDTF">2020-03-23T00:38:36Z</dcterms:modified>
</cp:coreProperties>
</file>